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8" r:id="rId3"/>
    <p:sldId id="268" r:id="rId4"/>
    <p:sldId id="259" r:id="rId5"/>
    <p:sldId id="260" r:id="rId6"/>
    <p:sldId id="281" r:id="rId7"/>
    <p:sldId id="261" r:id="rId8"/>
    <p:sldId id="262" r:id="rId9"/>
    <p:sldId id="287" r:id="rId10"/>
    <p:sldId id="288" r:id="rId11"/>
    <p:sldId id="289" r:id="rId12"/>
    <p:sldId id="290" r:id="rId13"/>
    <p:sldId id="291" r:id="rId14"/>
    <p:sldId id="292" r:id="rId15"/>
    <p:sldId id="293" r:id="rId16"/>
    <p:sldId id="273" r:id="rId17"/>
    <p:sldId id="294" r:id="rId18"/>
    <p:sldId id="263" r:id="rId19"/>
    <p:sldId id="264" r:id="rId20"/>
    <p:sldId id="275" r:id="rId21"/>
    <p:sldId id="274" r:id="rId22"/>
    <p:sldId id="282" r:id="rId23"/>
    <p:sldId id="283" r:id="rId24"/>
    <p:sldId id="284" r:id="rId25"/>
    <p:sldId id="286" r:id="rId26"/>
    <p:sldId id="278" r:id="rId27"/>
    <p:sldId id="279"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66"/>
    <a:srgbClr val="003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p:scale>
          <a:sx n="100" d="100"/>
          <a:sy n="100" d="100"/>
        </p:scale>
        <p:origin x="-2616" y="-33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E0FCA0-C2C8-C947-9DFB-E8B666B2A13C}" type="datetimeFigureOut">
              <a:rPr lang="en-US" smtClean="0"/>
              <a:t>5/17/12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40D201-FF5C-7E42-9B91-494D249C774F}" type="slidenum">
              <a:rPr lang="en-US" smtClean="0"/>
              <a:t>‹#›</a:t>
            </a:fld>
            <a:endParaRPr lang="en-US"/>
          </a:p>
        </p:txBody>
      </p:sp>
    </p:spTree>
    <p:extLst>
      <p:ext uri="{BB962C8B-B14F-4D97-AF65-F5344CB8AC3E}">
        <p14:creationId xmlns:p14="http://schemas.microsoft.com/office/powerpoint/2010/main" val="41772722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Presented at the TERENA Networking Conference,</a:t>
            </a:r>
            <a:r>
              <a:rPr lang="en-US" baseline="0" dirty="0" smtClean="0"/>
              <a:t> May 22 2012. https://tnc2012.terena.org/</a:t>
            </a:r>
            <a:endParaRPr lang="en-US" dirty="0"/>
          </a:p>
        </p:txBody>
      </p:sp>
      <p:sp>
        <p:nvSpPr>
          <p:cNvPr id="4" name="Slide Number Placeholder 3"/>
          <p:cNvSpPr>
            <a:spLocks noGrp="1"/>
          </p:cNvSpPr>
          <p:nvPr>
            <p:ph type="sldNum" sz="quarter" idx="10"/>
          </p:nvPr>
        </p:nvSpPr>
        <p:spPr/>
        <p:txBody>
          <a:bodyPr/>
          <a:lstStyle/>
          <a:p>
            <a:fld id="{6440D201-FF5C-7E42-9B91-494D249C774F}" type="slidenum">
              <a:rPr lang="en-US" smtClean="0"/>
              <a:t>1</a:t>
            </a:fld>
            <a:endParaRPr lang="en-US"/>
          </a:p>
        </p:txBody>
      </p:sp>
    </p:spTree>
    <p:extLst>
      <p:ext uri="{BB962C8B-B14F-4D97-AF65-F5344CB8AC3E}">
        <p14:creationId xmlns:p14="http://schemas.microsoft.com/office/powerpoint/2010/main" val="58794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NSF-funded TeraGrid combined</a:t>
            </a:r>
            <a:r>
              <a:rPr lang="en-US" baseline="0" dirty="0" smtClean="0"/>
              <a:t> leadership class resources at eleven partner sites.</a:t>
            </a:r>
          </a:p>
          <a:p>
            <a:r>
              <a:rPr lang="en-US" baseline="0" dirty="0" smtClean="0"/>
              <a:t>TeraGrid served over 4,500 researchers from over 300 US campuses.</a:t>
            </a:r>
          </a:p>
          <a:p>
            <a:r>
              <a:rPr lang="en-US" baseline="0" dirty="0" smtClean="0"/>
              <a:t>ID vetting by peer review (like PRACE).</a:t>
            </a:r>
          </a:p>
        </p:txBody>
      </p:sp>
      <p:sp>
        <p:nvSpPr>
          <p:cNvPr id="4" name="Slide Number Placeholder 3"/>
          <p:cNvSpPr>
            <a:spLocks noGrp="1"/>
          </p:cNvSpPr>
          <p:nvPr>
            <p:ph type="sldNum" sz="quarter" idx="10"/>
          </p:nvPr>
        </p:nvSpPr>
        <p:spPr/>
        <p:txBody>
          <a:bodyPr/>
          <a:lstStyle/>
          <a:p>
            <a:fld id="{3ADA5DAB-3739-FD40-A2E3-DE7B8FE31486}"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a:t>
            </a:r>
            <a:r>
              <a:rPr lang="en-US" baseline="0" dirty="0" smtClean="0"/>
              <a:t>n the first login only, the researcher also logs in to TeraGrid to link the campus and TeraGrid identities (on the left).</a:t>
            </a:r>
          </a:p>
          <a:p>
            <a:r>
              <a:rPr lang="en-US" baseline="0" dirty="0" smtClean="0"/>
              <a:t>The researcher can later delete account links via the web app (on the right).</a:t>
            </a:r>
            <a:endParaRPr lang="en-US" dirty="0"/>
          </a:p>
        </p:txBody>
      </p:sp>
      <p:sp>
        <p:nvSpPr>
          <p:cNvPr id="5" name="Date Placeholder 4"/>
          <p:cNvSpPr>
            <a:spLocks noGrp="1"/>
          </p:cNvSpPr>
          <p:nvPr>
            <p:ph type="dt" idx="10"/>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10</a:t>
            </a:fld>
            <a:endParaRPr lang="en-US"/>
          </a:p>
        </p:txBody>
      </p:sp>
    </p:spTree>
    <p:extLst>
      <p:ext uri="{BB962C8B-B14F-4D97-AF65-F5344CB8AC3E}">
        <p14:creationId xmlns:p14="http://schemas.microsoft.com/office/powerpoint/2010/main" val="26600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12</a:t>
            </a:fld>
            <a:endParaRPr lang="en-US"/>
          </a:p>
        </p:txBody>
      </p:sp>
    </p:spTree>
    <p:extLst>
      <p:ext uri="{BB962C8B-B14F-4D97-AF65-F5344CB8AC3E}">
        <p14:creationId xmlns:p14="http://schemas.microsoft.com/office/powerpoint/2010/main" val="266004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14</a:t>
            </a:fld>
            <a:endParaRPr lang="en-US"/>
          </a:p>
        </p:txBody>
      </p:sp>
    </p:spTree>
    <p:extLst>
      <p:ext uri="{BB962C8B-B14F-4D97-AF65-F5344CB8AC3E}">
        <p14:creationId xmlns:p14="http://schemas.microsoft.com/office/powerpoint/2010/main" val="26600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method of SP on-boarding.</a:t>
            </a:r>
            <a:endParaRPr lang="en-US" dirty="0"/>
          </a:p>
        </p:txBody>
      </p:sp>
      <p:sp>
        <p:nvSpPr>
          <p:cNvPr id="4" name="Slide Number Placeholder 3"/>
          <p:cNvSpPr>
            <a:spLocks noGrp="1"/>
          </p:cNvSpPr>
          <p:nvPr>
            <p:ph type="sldNum" sz="quarter" idx="10"/>
          </p:nvPr>
        </p:nvSpPr>
        <p:spPr/>
        <p:txBody>
          <a:bodyPr/>
          <a:lstStyle/>
          <a:p>
            <a:fld id="{72E2ECDE-CBF4-BC47-87B6-9D4BBC99E12C}" type="slidenum">
              <a:rPr lang="en-US" smtClean="0"/>
              <a:t>23</a:t>
            </a:fld>
            <a:endParaRPr lang="en-US"/>
          </a:p>
        </p:txBody>
      </p:sp>
    </p:spTree>
    <p:extLst>
      <p:ext uri="{BB962C8B-B14F-4D97-AF65-F5344CB8AC3E}">
        <p14:creationId xmlns:p14="http://schemas.microsoft.com/office/powerpoint/2010/main" val="361879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method of SP on-boarding. Shows the attributes we need.</a:t>
            </a:r>
            <a:endParaRPr lang="en-US" dirty="0"/>
          </a:p>
        </p:txBody>
      </p:sp>
      <p:sp>
        <p:nvSpPr>
          <p:cNvPr id="4" name="Slide Number Placeholder 3"/>
          <p:cNvSpPr>
            <a:spLocks noGrp="1"/>
          </p:cNvSpPr>
          <p:nvPr>
            <p:ph type="sldNum" sz="quarter" idx="10"/>
          </p:nvPr>
        </p:nvSpPr>
        <p:spPr/>
        <p:txBody>
          <a:bodyPr/>
          <a:lstStyle/>
          <a:p>
            <a:fld id="{72E2ECDE-CBF4-BC47-87B6-9D4BBC99E12C}" type="slidenum">
              <a:rPr lang="en-US" smtClean="0"/>
              <a:t>24</a:t>
            </a:fld>
            <a:endParaRPr lang="en-US"/>
          </a:p>
        </p:txBody>
      </p:sp>
    </p:spTree>
    <p:extLst>
      <p:ext uri="{BB962C8B-B14F-4D97-AF65-F5344CB8AC3E}">
        <p14:creationId xmlns:p14="http://schemas.microsoft.com/office/powerpoint/2010/main" val="40967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5/17/12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7" name="Title 1"/>
          <p:cNvSpPr txBox="1">
            <a:spLocks/>
          </p:cNvSpPr>
          <p:nvPr userDrawn="1"/>
        </p:nvSpPr>
        <p:spPr>
          <a:xfrm>
            <a:off x="754468" y="6356349"/>
            <a:ext cx="1614082" cy="365125"/>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CILogon</a:t>
            </a:r>
          </a:p>
        </p:txBody>
      </p:sp>
      <p:pic>
        <p:nvPicPr>
          <p:cNvPr id="9" name="Picture 8" descr="cilogon-logo-250x250.png"/>
          <p:cNvPicPr>
            <a:picLocks noChangeAspect="1"/>
          </p:cNvPicPr>
          <p:nvPr userDrawn="1"/>
        </p:nvPicPr>
        <p:blipFill>
          <a:blip r:embed="rId13"/>
          <a:stretch>
            <a:fillRect/>
          </a:stretch>
        </p:blipFill>
        <p:spPr>
          <a:xfrm>
            <a:off x="457200" y="6340468"/>
            <a:ext cx="381006" cy="381006"/>
          </a:xfrm>
          <a:prstGeom prst="rect">
            <a:avLst/>
          </a:prstGeom>
        </p:spPr>
      </p:pic>
      <p:sp>
        <p:nvSpPr>
          <p:cNvPr id="10" name="Title 1"/>
          <p:cNvSpPr txBox="1">
            <a:spLocks/>
          </p:cNvSpPr>
          <p:nvPr userDrawn="1"/>
        </p:nvSpPr>
        <p:spPr>
          <a:xfrm>
            <a:off x="5907842" y="6356350"/>
            <a:ext cx="2778958" cy="365125"/>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www.cilogon.org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WMF"/><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6.tiff"/><Relationship Id="rId5" Type="http://schemas.openxmlformats.org/officeDocument/2006/relationships/image" Target="../media/image13.tiff"/><Relationship Id="rId6" Type="http://schemas.openxmlformats.org/officeDocument/2006/relationships/image" Target="../media/image14.WMF"/><Relationship Id="rId7"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6.tiff"/><Relationship Id="rId5" Type="http://schemas.openxmlformats.org/officeDocument/2006/relationships/image" Target="../media/image13.tiff"/><Relationship Id="rId6" Type="http://schemas.openxmlformats.org/officeDocument/2006/relationships/image" Target="../media/image14.WMF"/><Relationship Id="rId7" Type="http://schemas.openxmlformats.org/officeDocument/2006/relationships/image" Target="../media/image15.jpeg"/><Relationship Id="rId8"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975934"/>
            <a:ext cx="9144000" cy="2454628"/>
          </a:xfrm>
        </p:spPr>
        <p:txBody>
          <a:bodyPr>
            <a:normAutofit fontScale="92500" lnSpcReduction="10000"/>
          </a:bodyPr>
          <a:lstStyle/>
          <a:p>
            <a:r>
              <a:rPr lang="en-US" dirty="0" smtClean="0">
                <a:solidFill>
                  <a:srgbClr val="000000"/>
                </a:solidFill>
              </a:rPr>
              <a:t>Federated Access to </a:t>
            </a:r>
            <a:br>
              <a:rPr lang="en-US" dirty="0" smtClean="0">
                <a:solidFill>
                  <a:srgbClr val="000000"/>
                </a:solidFill>
              </a:rPr>
            </a:br>
            <a:r>
              <a:rPr lang="en-US" dirty="0" smtClean="0">
                <a:solidFill>
                  <a:srgbClr val="000000"/>
                </a:solidFill>
              </a:rPr>
              <a:t>US CyberInfrastructure</a:t>
            </a:r>
          </a:p>
          <a:p>
            <a:endParaRPr lang="en-US" dirty="0">
              <a:solidFill>
                <a:srgbClr val="000000"/>
              </a:solidFill>
            </a:endParaRPr>
          </a:p>
          <a:p>
            <a:r>
              <a:rPr lang="en-US" dirty="0" smtClean="0">
                <a:solidFill>
                  <a:srgbClr val="000000"/>
                </a:solidFill>
              </a:rPr>
              <a:t>Jim Basney</a:t>
            </a:r>
            <a:br>
              <a:rPr lang="en-US" dirty="0" smtClean="0">
                <a:solidFill>
                  <a:srgbClr val="000000"/>
                </a:solidFill>
              </a:rPr>
            </a:br>
            <a:r>
              <a:rPr lang="en-US" dirty="0" err="1" smtClean="0">
                <a:solidFill>
                  <a:srgbClr val="000000"/>
                </a:solidFill>
              </a:rPr>
              <a:t>jbasney@ncsa.uiuc.edu</a:t>
            </a:r>
            <a:endParaRPr lang="en-US" dirty="0">
              <a:solidFill>
                <a:srgbClr val="000000"/>
              </a:solidFill>
            </a:endParaRPr>
          </a:p>
        </p:txBody>
      </p:sp>
      <p:sp>
        <p:nvSpPr>
          <p:cNvPr id="2" name="Title 1"/>
          <p:cNvSpPr>
            <a:spLocks noGrp="1"/>
          </p:cNvSpPr>
          <p:nvPr>
            <p:ph type="ctrTitle"/>
          </p:nvPr>
        </p:nvSpPr>
        <p:spPr>
          <a:xfrm>
            <a:off x="2615051" y="914401"/>
            <a:ext cx="5277064" cy="1524025"/>
          </a:xfrm>
        </p:spPr>
        <p:txBody>
          <a:bodyPr anchor="ctr">
            <a:noAutofit/>
          </a:bodyPr>
          <a:lstStyle/>
          <a:p>
            <a:pPr algn="l"/>
            <a:r>
              <a:rPr lang="en-US" sz="9600" b="1" i="1" dirty="0" smtClean="0">
                <a:solidFill>
                  <a:srgbClr val="669966"/>
                </a:solidFill>
                <a:effectLst>
                  <a:outerShdw dist="38100" dir="2700000">
                    <a:srgbClr val="000000"/>
                  </a:outerShdw>
                </a:effectLst>
                <a:latin typeface="Arial"/>
                <a:cs typeface="Arial"/>
              </a:rPr>
              <a:t>CILogon</a:t>
            </a:r>
            <a:endParaRPr lang="en-US" sz="9600" b="1" i="1" dirty="0">
              <a:solidFill>
                <a:srgbClr val="669966"/>
              </a:solidFill>
              <a:effectLst>
                <a:outerShdw dist="38100" dir="2700000">
                  <a:srgbClr val="000000"/>
                </a:outerShdw>
              </a:effectLst>
              <a:latin typeface="Arial"/>
              <a:cs typeface="Arial"/>
            </a:endParaRPr>
          </a:p>
        </p:txBody>
      </p:sp>
      <p:pic>
        <p:nvPicPr>
          <p:cNvPr id="6" name="Picture 5" descr="cilogon-logo-1000x1000.png"/>
          <p:cNvPicPr>
            <a:picLocks noChangeAspect="1"/>
          </p:cNvPicPr>
          <p:nvPr/>
        </p:nvPicPr>
        <p:blipFill>
          <a:blip r:embed="rId3"/>
          <a:stretch>
            <a:fillRect/>
          </a:stretch>
        </p:blipFill>
        <p:spPr>
          <a:xfrm>
            <a:off x="1276337" y="914401"/>
            <a:ext cx="1524025" cy="1524025"/>
          </a:xfrm>
          <a:prstGeom prst="rect">
            <a:avLst/>
          </a:prstGeom>
        </p:spPr>
      </p:pic>
      <p:sp>
        <p:nvSpPr>
          <p:cNvPr id="5" name="TextBox 4"/>
          <p:cNvSpPr txBox="1"/>
          <p:nvPr/>
        </p:nvSpPr>
        <p:spPr>
          <a:xfrm>
            <a:off x="922129" y="5690798"/>
            <a:ext cx="7316305" cy="954107"/>
          </a:xfrm>
          <a:prstGeom prst="rect">
            <a:avLst/>
          </a:prstGeom>
          <a:noFill/>
        </p:spPr>
        <p:txBody>
          <a:bodyPr wrap="square" rtlCol="0">
            <a:spAutoFit/>
          </a:bodyPr>
          <a:lstStyle/>
          <a:p>
            <a:r>
              <a:rPr lang="en-US" sz="1400" dirty="0" smtClean="0"/>
              <a:t>This material is based upon work supported by the National Science Foundation under grant number 0943633. Any opinions, findings, and conclusions or recommendations expressed in this material are those of the </a:t>
            </a:r>
            <a:r>
              <a:rPr lang="en-US" sz="1400" dirty="0" err="1" smtClean="0"/>
              <a:t>author(s</a:t>
            </a:r>
            <a:r>
              <a:rPr lang="en-US" sz="1400" dirty="0" smtClean="0"/>
              <a:t>) and do not necessarily reflect the views of the National Science Foundation.</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a:xfrm flipH="1" flipV="1">
            <a:off x="2438400" y="4267200"/>
            <a:ext cx="3429000" cy="11430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62" name="Straight Arrow Connector 61"/>
          <p:cNvCxnSpPr/>
          <p:nvPr/>
        </p:nvCxnSpPr>
        <p:spPr>
          <a:xfrm>
            <a:off x="2590800" y="3657600"/>
            <a:ext cx="3352800" cy="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pic>
        <p:nvPicPr>
          <p:cNvPr id="35" name="Picture 34" descr="20110924-cilogon-ooi.tiff"/>
          <p:cNvPicPr>
            <a:picLocks noChangeAspect="1"/>
          </p:cNvPicPr>
          <p:nvPr/>
        </p:nvPicPr>
        <p:blipFill rotWithShape="1">
          <a:blip r:embed="rId3" cstate="print">
            <a:extLst>
              <a:ext uri="{28A0092B-C50C-407E-A947-70E740481C1C}">
                <a14:useLocalDpi xmlns:a14="http://schemas.microsoft.com/office/drawing/2010/main"/>
              </a:ext>
            </a:extLst>
          </a:blip>
          <a:srcRect l="3" t="1" r="32445" b="44472"/>
          <a:stretch/>
        </p:blipFill>
        <p:spPr>
          <a:xfrm>
            <a:off x="5943600" y="4800600"/>
            <a:ext cx="2743200" cy="1371600"/>
          </a:xfrm>
          <a:prstGeom prst="rect">
            <a:avLst/>
          </a:prstGeom>
          <a:ln>
            <a:solidFill>
              <a:srgbClr val="4F81BD"/>
            </a:solidFill>
          </a:ln>
        </p:spPr>
      </p:pic>
      <p:pic>
        <p:nvPicPr>
          <p:cNvPr id="37" name="Picture 36" descr="20110920-cilogon-ooi.tiff"/>
          <p:cNvPicPr>
            <a:picLocks noChangeAspect="1"/>
          </p:cNvPicPr>
          <p:nvPr/>
        </p:nvPicPr>
        <p:blipFill rotWithShape="1">
          <a:blip r:embed="rId4" cstate="print">
            <a:extLst>
              <a:ext uri="{28A0092B-C50C-407E-A947-70E740481C1C}">
                <a14:useLocalDpi xmlns:a14="http://schemas.microsoft.com/office/drawing/2010/main"/>
              </a:ext>
            </a:extLst>
          </a:blip>
          <a:srcRect l="26875" t="12958" r="28125" b="31515"/>
          <a:stretch/>
        </p:blipFill>
        <p:spPr>
          <a:xfrm>
            <a:off x="6019800" y="2667000"/>
            <a:ext cx="1828800" cy="1371600"/>
          </a:xfrm>
          <a:prstGeom prst="rect">
            <a:avLst/>
          </a:prstGeom>
          <a:ln>
            <a:solidFill>
              <a:srgbClr val="4F81BD"/>
            </a:solidFill>
          </a:ln>
        </p:spPr>
      </p:pic>
      <p:pic>
        <p:nvPicPr>
          <p:cNvPr id="46" name="Picture 45" descr="MC900412194.WM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 y="2438400"/>
            <a:ext cx="2044700" cy="1727200"/>
          </a:xfrm>
          <a:prstGeom prst="rect">
            <a:avLst/>
          </a:prstGeom>
        </p:spPr>
      </p:pic>
      <p:pic>
        <p:nvPicPr>
          <p:cNvPr id="20" name="Picture 19" descr="Sunburst-sensor.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924800" y="2819400"/>
            <a:ext cx="914400" cy="1097280"/>
          </a:xfrm>
          <a:prstGeom prst="rect">
            <a:avLst/>
          </a:prstGeom>
        </p:spPr>
      </p:pic>
    </p:spTree>
    <p:extLst>
      <p:ext uri="{BB962C8B-B14F-4D97-AF65-F5344CB8AC3E}">
        <p14:creationId xmlns:p14="http://schemas.microsoft.com/office/powerpoint/2010/main" val="38240450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10920-cilogon-ooi.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8000" y="685800"/>
            <a:ext cx="8128000" cy="4940300"/>
          </a:xfrm>
          <a:prstGeom prst="rect">
            <a:avLst/>
          </a:prstGeom>
        </p:spPr>
      </p:pic>
      <p:sp>
        <p:nvSpPr>
          <p:cNvPr id="4" name="Oval 3"/>
          <p:cNvSpPr/>
          <p:nvPr/>
        </p:nvSpPr>
        <p:spPr>
          <a:xfrm>
            <a:off x="3962400" y="3429000"/>
            <a:ext cx="6858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a:off x="3365500" y="34544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1727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2362200" y="1143000"/>
            <a:ext cx="3581400" cy="12954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42" name="Straight Arrow Connector 41"/>
          <p:cNvCxnSpPr/>
          <p:nvPr/>
        </p:nvCxnSpPr>
        <p:spPr>
          <a:xfrm flipH="1">
            <a:off x="2514600" y="3505200"/>
            <a:ext cx="33528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5" name="Picture 34" descr="20110924-cilogon-ooi.tiff"/>
          <p:cNvPicPr>
            <a:picLocks noChangeAspect="1"/>
          </p:cNvPicPr>
          <p:nvPr/>
        </p:nvPicPr>
        <p:blipFill rotWithShape="1">
          <a:blip r:embed="rId3" cstate="print">
            <a:extLst>
              <a:ext uri="{28A0092B-C50C-407E-A947-70E740481C1C}">
                <a14:useLocalDpi xmlns:a14="http://schemas.microsoft.com/office/drawing/2010/main"/>
              </a:ext>
            </a:extLst>
          </a:blip>
          <a:srcRect l="3" t="1" r="32445" b="44472"/>
          <a:stretch/>
        </p:blipFill>
        <p:spPr>
          <a:xfrm>
            <a:off x="5943600" y="4800600"/>
            <a:ext cx="2743200" cy="1371600"/>
          </a:xfrm>
          <a:prstGeom prst="rect">
            <a:avLst/>
          </a:prstGeom>
          <a:ln>
            <a:solidFill>
              <a:srgbClr val="4F81BD"/>
            </a:solidFill>
          </a:ln>
        </p:spPr>
      </p:pic>
      <p:pic>
        <p:nvPicPr>
          <p:cNvPr id="36" name="Picture 35" descr="20110920-uiuc-login.tiff"/>
          <p:cNvPicPr>
            <a:picLocks noChangeAspect="1"/>
          </p:cNvPicPr>
          <p:nvPr/>
        </p:nvPicPr>
        <p:blipFill rotWithShape="1">
          <a:blip r:embed="rId4" cstate="print">
            <a:extLst>
              <a:ext uri="{28A0092B-C50C-407E-A947-70E740481C1C}">
                <a14:useLocalDpi xmlns:a14="http://schemas.microsoft.com/office/drawing/2010/main"/>
              </a:ext>
            </a:extLst>
          </a:blip>
          <a:srcRect l="11350" t="1" r="43650" b="44472"/>
          <a:stretch/>
        </p:blipFill>
        <p:spPr>
          <a:xfrm>
            <a:off x="6019800" y="685800"/>
            <a:ext cx="1828800" cy="1371600"/>
          </a:xfrm>
          <a:prstGeom prst="rect">
            <a:avLst/>
          </a:prstGeom>
          <a:ln>
            <a:solidFill>
              <a:srgbClr val="4F81BD"/>
            </a:solidFill>
          </a:ln>
        </p:spPr>
      </p:pic>
      <p:pic>
        <p:nvPicPr>
          <p:cNvPr id="37" name="Picture 36" descr="20110920-cilogon-ooi.tiff"/>
          <p:cNvPicPr>
            <a:picLocks noChangeAspect="1"/>
          </p:cNvPicPr>
          <p:nvPr/>
        </p:nvPicPr>
        <p:blipFill rotWithShape="1">
          <a:blip r:embed="rId5" cstate="print">
            <a:extLst>
              <a:ext uri="{28A0092B-C50C-407E-A947-70E740481C1C}">
                <a14:useLocalDpi xmlns:a14="http://schemas.microsoft.com/office/drawing/2010/main"/>
              </a:ext>
            </a:extLst>
          </a:blip>
          <a:srcRect l="26875" t="12958" r="28125" b="31515"/>
          <a:stretch/>
        </p:blipFill>
        <p:spPr>
          <a:xfrm>
            <a:off x="6019800" y="2667000"/>
            <a:ext cx="1828800" cy="1371600"/>
          </a:xfrm>
          <a:prstGeom prst="rect">
            <a:avLst/>
          </a:prstGeom>
          <a:ln>
            <a:solidFill>
              <a:srgbClr val="4F81BD"/>
            </a:solidFill>
          </a:ln>
        </p:spPr>
      </p:pic>
      <p:pic>
        <p:nvPicPr>
          <p:cNvPr id="46" name="Picture 45" descr="MC900412194.WM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000" y="2438400"/>
            <a:ext cx="2044700" cy="1727200"/>
          </a:xfrm>
          <a:prstGeom prst="rect">
            <a:avLst/>
          </a:prstGeom>
        </p:spPr>
      </p:pic>
      <p:pic>
        <p:nvPicPr>
          <p:cNvPr id="20" name="Picture 19" descr="Sunburst-sensor.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924800" y="2819400"/>
            <a:ext cx="914400" cy="1097280"/>
          </a:xfrm>
          <a:prstGeom prst="rect">
            <a:avLst/>
          </a:prstGeom>
        </p:spPr>
      </p:pic>
    </p:spTree>
    <p:extLst>
      <p:ext uri="{BB962C8B-B14F-4D97-AF65-F5344CB8AC3E}">
        <p14:creationId xmlns:p14="http://schemas.microsoft.com/office/powerpoint/2010/main" val="18647880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10920-uiuc-logi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8000" y="685800"/>
            <a:ext cx="8128000" cy="4940300"/>
          </a:xfrm>
          <a:prstGeom prst="rect">
            <a:avLst/>
          </a:prstGeom>
        </p:spPr>
      </p:pic>
      <p:sp>
        <p:nvSpPr>
          <p:cNvPr id="5" name="Oval 4"/>
          <p:cNvSpPr/>
          <p:nvPr/>
        </p:nvSpPr>
        <p:spPr>
          <a:xfrm>
            <a:off x="4267200" y="2438400"/>
            <a:ext cx="381000" cy="3048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3670300" y="24638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0646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a:xfrm>
            <a:off x="2514600" y="4114800"/>
            <a:ext cx="3276600" cy="990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flipH="1">
            <a:off x="2514600" y="3810000"/>
            <a:ext cx="3352800" cy="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flipV="1">
            <a:off x="7696200" y="4038600"/>
            <a:ext cx="0" cy="6858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p:nvPr/>
        </p:nvCxnSpPr>
        <p:spPr>
          <a:xfrm>
            <a:off x="8001000" y="4114800"/>
            <a:ext cx="0" cy="609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8" name="Straight Arrow Connector 47"/>
          <p:cNvCxnSpPr/>
          <p:nvPr/>
        </p:nvCxnSpPr>
        <p:spPr>
          <a:xfrm flipH="1">
            <a:off x="2514600" y="1371600"/>
            <a:ext cx="3352800" cy="1219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2514600" y="2895600"/>
            <a:ext cx="35052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56" name="Straight Arrow Connector 55"/>
          <p:cNvCxnSpPr/>
          <p:nvPr/>
        </p:nvCxnSpPr>
        <p:spPr>
          <a:xfrm>
            <a:off x="6553200" y="2057400"/>
            <a:ext cx="0" cy="6096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5" name="Picture 34" descr="20110924-cilogon-ooi.tiff"/>
          <p:cNvPicPr>
            <a:picLocks noChangeAspect="1"/>
          </p:cNvPicPr>
          <p:nvPr/>
        </p:nvPicPr>
        <p:blipFill rotWithShape="1">
          <a:blip r:embed="rId3" cstate="print">
            <a:extLst>
              <a:ext uri="{28A0092B-C50C-407E-A947-70E740481C1C}">
                <a14:useLocalDpi xmlns:a14="http://schemas.microsoft.com/office/drawing/2010/main"/>
              </a:ext>
            </a:extLst>
          </a:blip>
          <a:srcRect l="3" t="1" r="32445" b="44472"/>
          <a:stretch/>
        </p:blipFill>
        <p:spPr>
          <a:xfrm>
            <a:off x="5943600" y="4800600"/>
            <a:ext cx="2743200" cy="1371600"/>
          </a:xfrm>
          <a:prstGeom prst="rect">
            <a:avLst/>
          </a:prstGeom>
          <a:ln>
            <a:solidFill>
              <a:srgbClr val="4F81BD"/>
            </a:solidFill>
          </a:ln>
        </p:spPr>
      </p:pic>
      <p:pic>
        <p:nvPicPr>
          <p:cNvPr id="36" name="Picture 35" descr="20110920-uiuc-login.tiff"/>
          <p:cNvPicPr>
            <a:picLocks noChangeAspect="1"/>
          </p:cNvPicPr>
          <p:nvPr/>
        </p:nvPicPr>
        <p:blipFill rotWithShape="1">
          <a:blip r:embed="rId4" cstate="print">
            <a:extLst>
              <a:ext uri="{28A0092B-C50C-407E-A947-70E740481C1C}">
                <a14:useLocalDpi xmlns:a14="http://schemas.microsoft.com/office/drawing/2010/main"/>
              </a:ext>
            </a:extLst>
          </a:blip>
          <a:srcRect l="11350" t="1" r="43650" b="44472"/>
          <a:stretch/>
        </p:blipFill>
        <p:spPr>
          <a:xfrm>
            <a:off x="6019800" y="685800"/>
            <a:ext cx="1828800" cy="1371600"/>
          </a:xfrm>
          <a:prstGeom prst="rect">
            <a:avLst/>
          </a:prstGeom>
          <a:ln>
            <a:solidFill>
              <a:srgbClr val="4F81BD"/>
            </a:solidFill>
          </a:ln>
        </p:spPr>
      </p:pic>
      <p:pic>
        <p:nvPicPr>
          <p:cNvPr id="37" name="Picture 36" descr="20110920-cilogon-ooi.tiff"/>
          <p:cNvPicPr>
            <a:picLocks noChangeAspect="1"/>
          </p:cNvPicPr>
          <p:nvPr/>
        </p:nvPicPr>
        <p:blipFill rotWithShape="1">
          <a:blip r:embed="rId5" cstate="print">
            <a:extLst>
              <a:ext uri="{28A0092B-C50C-407E-A947-70E740481C1C}">
                <a14:useLocalDpi xmlns:a14="http://schemas.microsoft.com/office/drawing/2010/main"/>
              </a:ext>
            </a:extLst>
          </a:blip>
          <a:srcRect l="26875" t="12958" r="28125" b="31515"/>
          <a:stretch/>
        </p:blipFill>
        <p:spPr>
          <a:xfrm>
            <a:off x="6019800" y="2667000"/>
            <a:ext cx="1828800" cy="1371600"/>
          </a:xfrm>
          <a:prstGeom prst="rect">
            <a:avLst/>
          </a:prstGeom>
          <a:ln>
            <a:solidFill>
              <a:srgbClr val="4F81BD"/>
            </a:solidFill>
          </a:ln>
        </p:spPr>
      </p:pic>
      <p:pic>
        <p:nvPicPr>
          <p:cNvPr id="46" name="Picture 45" descr="MC900412194.WM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000" y="2438400"/>
            <a:ext cx="2044700" cy="1727200"/>
          </a:xfrm>
          <a:prstGeom prst="rect">
            <a:avLst/>
          </a:prstGeom>
        </p:spPr>
      </p:pic>
      <p:pic>
        <p:nvPicPr>
          <p:cNvPr id="20" name="Picture 19" descr="Sunburst-sensor.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924800" y="2819400"/>
            <a:ext cx="914400" cy="1097280"/>
          </a:xfrm>
          <a:prstGeom prst="rect">
            <a:avLst/>
          </a:prstGeom>
        </p:spPr>
      </p:pic>
      <p:cxnSp>
        <p:nvCxnSpPr>
          <p:cNvPr id="16" name="Straight Arrow Connector 15"/>
          <p:cNvCxnSpPr/>
          <p:nvPr/>
        </p:nvCxnSpPr>
        <p:spPr>
          <a:xfrm>
            <a:off x="7924800" y="1447800"/>
            <a:ext cx="4572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17" name="Picture 16" descr="kerberos.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58200" y="1143000"/>
            <a:ext cx="539750" cy="565150"/>
          </a:xfrm>
          <a:prstGeom prst="rect">
            <a:avLst/>
          </a:prstGeom>
        </p:spPr>
      </p:pic>
    </p:spTree>
    <p:extLst>
      <p:ext uri="{BB962C8B-B14F-4D97-AF65-F5344CB8AC3E}">
        <p14:creationId xmlns:p14="http://schemas.microsoft.com/office/powerpoint/2010/main" val="1401123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10924-cilogon.ooi2.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1175" y="685800"/>
            <a:ext cx="8121650" cy="4940300"/>
          </a:xfrm>
          <a:prstGeom prst="rect">
            <a:avLst/>
          </a:prstGeom>
        </p:spPr>
      </p:pic>
      <p:sp>
        <p:nvSpPr>
          <p:cNvPr id="5" name="Oval 4"/>
          <p:cNvSpPr/>
          <p:nvPr/>
        </p:nvSpPr>
        <p:spPr>
          <a:xfrm>
            <a:off x="2743200" y="1371600"/>
            <a:ext cx="11430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2146300" y="13970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828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10920-cilogon-osg.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417638"/>
            <a:ext cx="4660900" cy="3765550"/>
          </a:xfrm>
          <a:prstGeom prst="rect">
            <a:avLst/>
          </a:prstGeom>
        </p:spPr>
      </p:pic>
      <p:sp>
        <p:nvSpPr>
          <p:cNvPr id="2" name="Title 1"/>
          <p:cNvSpPr>
            <a:spLocks noGrp="1"/>
          </p:cNvSpPr>
          <p:nvPr>
            <p:ph type="title"/>
          </p:nvPr>
        </p:nvSpPr>
        <p:spPr/>
        <p:txBody>
          <a:bodyPr>
            <a:normAutofit/>
          </a:bodyPr>
          <a:lstStyle/>
          <a:p>
            <a:r>
              <a:rPr lang="en-US" dirty="0" smtClean="0"/>
              <a:t>More Integration Examples</a:t>
            </a:r>
            <a:endParaRPr lang="en-US" dirty="0"/>
          </a:p>
        </p:txBody>
      </p:sp>
      <p:pic>
        <p:nvPicPr>
          <p:cNvPr id="4" name="Picture 3" descr="20110920-cilogon-dataon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2374900"/>
            <a:ext cx="4660900" cy="3765550"/>
          </a:xfrm>
          <a:prstGeom prst="rect">
            <a:avLst/>
          </a:prstGeom>
        </p:spPr>
      </p:pic>
      <p:pic>
        <p:nvPicPr>
          <p:cNvPr id="7" name="Picture 6" descr="201205-globusonline-cilogon.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255" y="3088277"/>
            <a:ext cx="3879850" cy="3155950"/>
          </a:xfrm>
          <a:prstGeom prst="rect">
            <a:avLst/>
          </a:prstGeom>
        </p:spPr>
      </p:pic>
    </p:spTree>
    <p:extLst>
      <p:ext uri="{BB962C8B-B14F-4D97-AF65-F5344CB8AC3E}">
        <p14:creationId xmlns:p14="http://schemas.microsoft.com/office/powerpoint/2010/main" val="7652106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Level of Assurance</a:t>
            </a:r>
          </a:p>
          <a:p>
            <a:r>
              <a:rPr lang="en-US" dirty="0" smtClean="0"/>
              <a:t>Non-Browser Apps</a:t>
            </a:r>
          </a:p>
          <a:p>
            <a:r>
              <a:rPr lang="en-US" dirty="0" smtClean="0"/>
              <a:t>IdP-SP On-Boarding</a:t>
            </a:r>
          </a:p>
          <a:p>
            <a:r>
              <a:rPr lang="en-US" dirty="0" smtClean="0"/>
              <a:t>User Catch-All </a:t>
            </a:r>
            <a:r>
              <a:rPr lang="en-US" dirty="0" err="1" smtClean="0"/>
              <a:t>IdPs</a:t>
            </a:r>
            <a:endParaRPr lang="en-US" dirty="0"/>
          </a:p>
        </p:txBody>
      </p:sp>
    </p:spTree>
    <p:extLst>
      <p:ext uri="{BB962C8B-B14F-4D97-AF65-F5344CB8AC3E}">
        <p14:creationId xmlns:p14="http://schemas.microsoft.com/office/powerpoint/2010/main" val="24814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Assurance</a:t>
            </a:r>
            <a:endParaRPr lang="en-US" dirty="0"/>
          </a:p>
        </p:txBody>
      </p:sp>
      <p:sp>
        <p:nvSpPr>
          <p:cNvPr id="3" name="Content Placeholder 2"/>
          <p:cNvSpPr>
            <a:spLocks noGrp="1"/>
          </p:cNvSpPr>
          <p:nvPr>
            <p:ph idx="1"/>
          </p:nvPr>
        </p:nvSpPr>
        <p:spPr/>
        <p:txBody>
          <a:bodyPr>
            <a:normAutofit lnSpcReduction="10000"/>
          </a:bodyPr>
          <a:lstStyle/>
          <a:p>
            <a:r>
              <a:rPr lang="en-US" dirty="0" smtClean="0"/>
              <a:t>LOA requirements differ across scientific collaborations</a:t>
            </a:r>
          </a:p>
          <a:p>
            <a:pPr lvl="1"/>
            <a:r>
              <a:rPr lang="en-US" dirty="0"/>
              <a:t>2-factor </a:t>
            </a:r>
            <a:r>
              <a:rPr lang="en-US" dirty="0" smtClean="0"/>
              <a:t>authentication</a:t>
            </a:r>
          </a:p>
          <a:p>
            <a:pPr lvl="1"/>
            <a:r>
              <a:rPr lang="en-US" dirty="0" smtClean="0"/>
              <a:t>IGTF accreditation</a:t>
            </a:r>
          </a:p>
          <a:p>
            <a:pPr lvl="1"/>
            <a:r>
              <a:rPr lang="en-US" dirty="0" smtClean="0"/>
              <a:t>Open access with usage statistics</a:t>
            </a:r>
          </a:p>
          <a:p>
            <a:r>
              <a:rPr lang="en-US" dirty="0" smtClean="0"/>
              <a:t>CILogon LOA options:</a:t>
            </a:r>
          </a:p>
          <a:p>
            <a:pPr lvl="1"/>
            <a:r>
              <a:rPr lang="en-US" dirty="0" smtClean="0"/>
              <a:t>InCommon Silver: US Gov’t ICAM Level 2</a:t>
            </a:r>
          </a:p>
          <a:p>
            <a:pPr lvl="1"/>
            <a:r>
              <a:rPr lang="en-US" dirty="0" smtClean="0"/>
              <a:t>OpenID OIX: US Gov’t ICAM Level 1</a:t>
            </a:r>
          </a:p>
          <a:p>
            <a:pPr lvl="1"/>
            <a:r>
              <a:rPr lang="en-US" dirty="0" smtClean="0"/>
              <a:t>InCommon “Basic”</a:t>
            </a:r>
            <a:endParaRPr lang="en-US" dirty="0"/>
          </a:p>
        </p:txBody>
      </p:sp>
      <p:pic>
        <p:nvPicPr>
          <p:cNvPr id="4" name="Picture 3" descr="IC_Silve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6816" y="4340441"/>
            <a:ext cx="860425" cy="860425"/>
          </a:xfrm>
          <a:prstGeom prst="rect">
            <a:avLst/>
          </a:prstGeom>
        </p:spPr>
      </p:pic>
      <p:pic>
        <p:nvPicPr>
          <p:cNvPr id="5" name="Picture 4" descr="IGT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016" y="2781300"/>
            <a:ext cx="1371600" cy="641350"/>
          </a:xfrm>
          <a:prstGeom prst="rect">
            <a:avLst/>
          </a:prstGeom>
        </p:spPr>
      </p:pic>
    </p:spTree>
    <p:extLst>
      <p:ext uri="{BB962C8B-B14F-4D97-AF65-F5344CB8AC3E}">
        <p14:creationId xmlns:p14="http://schemas.microsoft.com/office/powerpoint/2010/main" val="655934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CILogon and IGTF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CILogon CA operations, key management, and certificate profiles meet IGTF standards</a:t>
            </a:r>
          </a:p>
          <a:p>
            <a:r>
              <a:rPr lang="en-US" dirty="0" smtClean="0"/>
              <a:t>Issue: subscriber ID vetting &amp; authentication</a:t>
            </a:r>
          </a:p>
          <a:p>
            <a:pPr lvl="1"/>
            <a:r>
              <a:rPr lang="en-US" dirty="0" smtClean="0"/>
              <a:t>Goal: rely on campuses for this</a:t>
            </a:r>
          </a:p>
          <a:p>
            <a:pPr lvl="1"/>
            <a:r>
              <a:rPr lang="en-US" dirty="0" smtClean="0"/>
              <a:t>Need minimum standards for campus practices</a:t>
            </a:r>
          </a:p>
          <a:p>
            <a:pPr lvl="1"/>
            <a:r>
              <a:rPr lang="en-US" dirty="0" smtClean="0"/>
              <a:t>Approach: rely on InCommon Identity Assurance</a:t>
            </a:r>
          </a:p>
          <a:p>
            <a:r>
              <a:rPr lang="en-US" dirty="0" smtClean="0"/>
              <a:t>Status: </a:t>
            </a:r>
          </a:p>
          <a:p>
            <a:pPr lvl="1"/>
            <a:r>
              <a:rPr lang="en-US" dirty="0" smtClean="0"/>
              <a:t>CILogon Silver CA accredited October 2010</a:t>
            </a:r>
          </a:p>
          <a:p>
            <a:pPr lvl="1"/>
            <a:r>
              <a:rPr lang="en-US" dirty="0" smtClean="0"/>
              <a:t>Now waiting for InCommon Silver campuses…</a:t>
            </a:r>
          </a:p>
          <a:p>
            <a:pPr lvl="1"/>
            <a:r>
              <a:rPr lang="en-US" dirty="0" smtClean="0"/>
              <a:t>CILogon Basic &amp; OpenID CAs operating w/o IGTF accreditation</a:t>
            </a:r>
          </a:p>
        </p:txBody>
      </p:sp>
      <p:pic>
        <p:nvPicPr>
          <p:cNvPr id="4" name="Picture 3" descr="IGTF.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845057"/>
            <a:ext cx="1371600" cy="641350"/>
          </a:xfrm>
          <a:prstGeom prst="rect">
            <a:avLst/>
          </a:prstGeom>
        </p:spPr>
      </p:pic>
    </p:spTree>
    <p:extLst>
      <p:ext uri="{BB962C8B-B14F-4D97-AF65-F5344CB8AC3E}">
        <p14:creationId xmlns:p14="http://schemas.microsoft.com/office/powerpoint/2010/main" val="8029577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CILogon Project Goal</a:t>
            </a:r>
            <a:endParaRPr lang="en-US" dirty="0"/>
          </a:p>
        </p:txBody>
      </p:sp>
      <p:sp>
        <p:nvSpPr>
          <p:cNvPr id="4" name="Content Placeholder 2"/>
          <p:cNvSpPr>
            <a:spLocks noGrp="1"/>
          </p:cNvSpPr>
          <p:nvPr>
            <p:ph idx="1"/>
          </p:nvPr>
        </p:nvSpPr>
        <p:spPr>
          <a:xfrm>
            <a:off x="457199" y="1600200"/>
            <a:ext cx="4933037" cy="4525963"/>
          </a:xfrm>
        </p:spPr>
        <p:txBody>
          <a:bodyPr>
            <a:normAutofit/>
          </a:bodyPr>
          <a:lstStyle/>
          <a:p>
            <a:r>
              <a:rPr lang="en-US" dirty="0" smtClean="0"/>
              <a:t>Enable campus logon to CyberInfrastructure (CI)</a:t>
            </a:r>
          </a:p>
          <a:p>
            <a:pPr lvl="1"/>
            <a:r>
              <a:rPr lang="en-US" dirty="0" smtClean="0"/>
              <a:t>Use researchers’ existing security credentials at their home institution</a:t>
            </a:r>
          </a:p>
          <a:p>
            <a:pPr lvl="1"/>
            <a:r>
              <a:rPr lang="en-US" dirty="0" smtClean="0"/>
              <a:t>Ease credential management for researchers and CI providers</a:t>
            </a:r>
          </a:p>
        </p:txBody>
      </p:sp>
      <p:pic>
        <p:nvPicPr>
          <p:cNvPr id="5" name="Picture 4" descr="cilogon-service.jpg"/>
          <p:cNvPicPr>
            <a:picLocks noChangeAspect="1"/>
          </p:cNvPicPr>
          <p:nvPr/>
        </p:nvPicPr>
        <p:blipFill>
          <a:blip r:embed="rId2">
            <a:alphaModFix/>
          </a:blip>
          <a:stretch>
            <a:fillRect/>
          </a:stretch>
        </p:blipFill>
        <p:spPr>
          <a:xfrm>
            <a:off x="5390237" y="1417638"/>
            <a:ext cx="3530600" cy="4241800"/>
          </a:xfrm>
          <a:prstGeom prst="rect">
            <a:avLst/>
          </a:prstGeom>
        </p:spPr>
      </p:pic>
    </p:spTree>
    <p:extLst>
      <p:ext uri="{BB962C8B-B14F-4D97-AF65-F5344CB8AC3E}">
        <p14:creationId xmlns:p14="http://schemas.microsoft.com/office/powerpoint/2010/main" val="10196495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Non-Browser Apps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Option #1:</a:t>
            </a:r>
          </a:p>
          <a:p>
            <a:pPr lvl="1"/>
            <a:r>
              <a:rPr lang="en-US" dirty="0" smtClean="0"/>
              <a:t>Use browser-based authentication (SAML, OpenID)</a:t>
            </a:r>
          </a:p>
          <a:p>
            <a:pPr lvl="1"/>
            <a:r>
              <a:rPr lang="en-US" dirty="0" smtClean="0"/>
              <a:t>Get URL for certificate download (</a:t>
            </a:r>
            <a:r>
              <a:rPr lang="en-US" dirty="0" err="1" smtClean="0"/>
              <a:t>wget</a:t>
            </a:r>
            <a:r>
              <a:rPr lang="en-US" dirty="0" smtClean="0"/>
              <a:t>/curl)</a:t>
            </a:r>
          </a:p>
          <a:p>
            <a:pPr lvl="2"/>
            <a:r>
              <a:rPr lang="en-US" dirty="0" smtClean="0"/>
              <a:t>Or use Java Web Start, etc.</a:t>
            </a:r>
          </a:p>
          <a:p>
            <a:pPr lvl="1"/>
            <a:r>
              <a:rPr lang="en-US" dirty="0" smtClean="0"/>
              <a:t>Use certificate for non-browser authentication</a:t>
            </a:r>
          </a:p>
          <a:p>
            <a:pPr lvl="1"/>
            <a:r>
              <a:rPr lang="en-US" i="1" dirty="0" smtClean="0"/>
              <a:t>Unfortunately still requires a browser</a:t>
            </a:r>
          </a:p>
          <a:p>
            <a:r>
              <a:rPr lang="en-US" dirty="0" smtClean="0"/>
              <a:t>Option #2</a:t>
            </a:r>
          </a:p>
          <a:p>
            <a:pPr lvl="1"/>
            <a:r>
              <a:rPr lang="en-US" dirty="0" smtClean="0"/>
              <a:t>Use SAML Enhanced Client or Proxy (ECP) authentication </a:t>
            </a:r>
            <a:r>
              <a:rPr lang="en-US" i="1" dirty="0" smtClean="0"/>
              <a:t>outside the browser</a:t>
            </a:r>
            <a:r>
              <a:rPr lang="en-US" dirty="0" smtClean="0"/>
              <a:t> to download certificate</a:t>
            </a:r>
          </a:p>
          <a:p>
            <a:pPr lvl="1"/>
            <a:r>
              <a:rPr lang="en-US" dirty="0" smtClean="0"/>
              <a:t>ECP adoption by InCommon campuses beginning</a:t>
            </a:r>
          </a:p>
          <a:p>
            <a:pPr lvl="2"/>
            <a:r>
              <a:rPr lang="en-US" dirty="0" smtClean="0"/>
              <a:t>Successfully tested with U Washington, U Chicago, </a:t>
            </a:r>
            <a:r>
              <a:rPr lang="en-US" dirty="0" smtClean="0"/>
              <a:t>LIGO, LTER</a:t>
            </a:r>
            <a:r>
              <a:rPr lang="en-US" dirty="0" smtClean="0"/>
              <a:t>, and ProtectNetwork</a:t>
            </a:r>
          </a:p>
          <a:p>
            <a:pPr lvl="1"/>
            <a:r>
              <a:rPr lang="en-US" dirty="0" smtClean="0"/>
              <a:t>For more info: http</a:t>
            </a:r>
            <a:r>
              <a:rPr lang="en-US" dirty="0"/>
              <a:t>://</a:t>
            </a:r>
            <a:r>
              <a:rPr lang="en-US" dirty="0" err="1"/>
              <a:t>www.cilogon.org</a:t>
            </a:r>
            <a:r>
              <a:rPr lang="en-US" dirty="0"/>
              <a:t>/</a:t>
            </a:r>
            <a:r>
              <a:rPr lang="en-US" dirty="0" err="1"/>
              <a:t>ecp</a:t>
            </a:r>
            <a:endParaRPr lang="en-US" dirty="0" smtClean="0"/>
          </a:p>
        </p:txBody>
      </p:sp>
    </p:spTree>
    <p:extLst>
      <p:ext uri="{BB962C8B-B14F-4D97-AF65-F5344CB8AC3E}">
        <p14:creationId xmlns:p14="http://schemas.microsoft.com/office/powerpoint/2010/main" val="39715062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ECP Example</a:t>
            </a:r>
            <a:endParaRPr lang="en-US" dirty="0"/>
          </a:p>
        </p:txBody>
      </p:sp>
      <p:sp>
        <p:nvSpPr>
          <p:cNvPr id="3" name="Content Placeholder 2"/>
          <p:cNvSpPr>
            <a:spLocks noGrp="1"/>
          </p:cNvSpPr>
          <p:nvPr>
            <p:ph idx="1"/>
          </p:nvPr>
        </p:nvSpPr>
        <p:spPr>
          <a:xfrm>
            <a:off x="742950" y="1417638"/>
            <a:ext cx="7658100" cy="4856163"/>
          </a:xfrm>
        </p:spPr>
        <p:txBody>
          <a:bodyPr>
            <a:noAutofit/>
          </a:bodyPr>
          <a:lstStyle/>
          <a:p>
            <a:pPr marL="0" indent="0">
              <a:buNone/>
            </a:pPr>
            <a:r>
              <a:rPr lang="en-US" sz="1600" dirty="0" smtClean="0"/>
              <a:t>$ </a:t>
            </a:r>
            <a:r>
              <a:rPr lang="en-US" sz="1600" b="1" dirty="0"/>
              <a:t>curl -</a:t>
            </a:r>
            <a:r>
              <a:rPr lang="en-US" sz="1600" b="1" dirty="0" err="1" smtClean="0"/>
              <a:t>sSO</a:t>
            </a:r>
            <a:r>
              <a:rPr lang="en-US" sz="1600" b="1" dirty="0" smtClean="0"/>
              <a:t> </a:t>
            </a:r>
            <a:r>
              <a:rPr lang="en-US" sz="1600" b="1" dirty="0"/>
              <a:t>https://cilogon.org/</a:t>
            </a:r>
            <a:r>
              <a:rPr lang="en-US" sz="1600" b="1" dirty="0" err="1"/>
              <a:t>ecp.pl</a:t>
            </a:r>
            <a:endParaRPr lang="en-US" sz="1600" b="1" dirty="0"/>
          </a:p>
          <a:p>
            <a:pPr marL="0" indent="0">
              <a:buNone/>
            </a:pPr>
            <a:r>
              <a:rPr lang="en-US" sz="1600" dirty="0" smtClean="0"/>
              <a:t>$ </a:t>
            </a:r>
            <a:r>
              <a:rPr lang="en-US" sz="1600" b="1" dirty="0" err="1"/>
              <a:t>perl</a:t>
            </a:r>
            <a:r>
              <a:rPr lang="en-US" sz="1600" b="1" dirty="0"/>
              <a:t> </a:t>
            </a:r>
            <a:r>
              <a:rPr lang="en-US" sz="1600" b="1" dirty="0" err="1"/>
              <a:t>ecp.pl</a:t>
            </a:r>
            <a:r>
              <a:rPr lang="en-US" sz="1600" b="1" dirty="0"/>
              <a:t> --get cert -c create -k </a:t>
            </a:r>
            <a:r>
              <a:rPr lang="en-US" sz="1600" b="1" dirty="0" err="1"/>
              <a:t>userkey.pem</a:t>
            </a:r>
            <a:r>
              <a:rPr lang="en-US" sz="1600" b="1" dirty="0"/>
              <a:t> -o </a:t>
            </a:r>
            <a:r>
              <a:rPr lang="en-US" sz="1600" b="1" dirty="0" err="1"/>
              <a:t>usercert.pem</a:t>
            </a:r>
            <a:r>
              <a:rPr lang="en-US" sz="1600" b="1" dirty="0"/>
              <a:t> -t 12</a:t>
            </a:r>
          </a:p>
          <a:p>
            <a:pPr marL="0" indent="0">
              <a:buNone/>
            </a:pPr>
            <a:r>
              <a:rPr lang="en-US" sz="1600" dirty="0"/>
              <a:t>Select an Identity Provider (IdP):</a:t>
            </a:r>
          </a:p>
          <a:p>
            <a:pPr marL="0" indent="0">
              <a:buNone/>
            </a:pPr>
            <a:r>
              <a:rPr lang="en-US" sz="1600" dirty="0"/>
              <a:t>  1&gt; LTER Network</a:t>
            </a:r>
          </a:p>
          <a:p>
            <a:pPr marL="0" indent="0">
              <a:buNone/>
            </a:pPr>
            <a:r>
              <a:rPr lang="en-US" sz="1600" dirty="0"/>
              <a:t>  2&gt; ProtectNetwork</a:t>
            </a:r>
          </a:p>
          <a:p>
            <a:pPr marL="0" indent="0">
              <a:buNone/>
            </a:pPr>
            <a:r>
              <a:rPr lang="en-US" sz="1600" dirty="0"/>
              <a:t>  3&gt; University of Chicago</a:t>
            </a:r>
          </a:p>
          <a:p>
            <a:pPr marL="0" indent="0">
              <a:buNone/>
            </a:pPr>
            <a:r>
              <a:rPr lang="en-US" sz="1600" dirty="0"/>
              <a:t>  4&gt; University of Washington</a:t>
            </a:r>
          </a:p>
          <a:p>
            <a:pPr marL="0" indent="0">
              <a:buNone/>
            </a:pPr>
            <a:r>
              <a:rPr lang="en-US" sz="1600" dirty="0"/>
              <a:t>  5&gt; Specify the URL of another </a:t>
            </a:r>
            <a:r>
              <a:rPr lang="en-US" sz="1600" dirty="0" smtClean="0"/>
              <a:t>IdP</a:t>
            </a:r>
            <a:endParaRPr lang="en-US" sz="1600" dirty="0"/>
          </a:p>
          <a:p>
            <a:pPr marL="0" indent="0">
              <a:buNone/>
            </a:pPr>
            <a:r>
              <a:rPr lang="en-US" sz="1600" dirty="0"/>
              <a:t>Choose [2]: </a:t>
            </a:r>
            <a:r>
              <a:rPr lang="en-US" sz="1600" b="1" dirty="0"/>
              <a:t>2</a:t>
            </a:r>
          </a:p>
          <a:p>
            <a:pPr marL="0" indent="0">
              <a:buNone/>
            </a:pPr>
            <a:r>
              <a:rPr lang="en-US" sz="1600" dirty="0"/>
              <a:t>Enter a username for the Identity Provider: </a:t>
            </a:r>
            <a:r>
              <a:rPr lang="en-US" sz="1600" b="1" dirty="0" err="1"/>
              <a:t>jbasney</a:t>
            </a:r>
            <a:endParaRPr lang="en-US" sz="1600" b="1" dirty="0"/>
          </a:p>
          <a:p>
            <a:pPr marL="0" indent="0">
              <a:buNone/>
            </a:pPr>
            <a:r>
              <a:rPr lang="en-US" sz="1600" dirty="0"/>
              <a:t>Enter a password for the Identity Provider: </a:t>
            </a:r>
            <a:r>
              <a:rPr lang="en-US" sz="1600" b="1" dirty="0" smtClean="0"/>
              <a:t>************</a:t>
            </a:r>
          </a:p>
          <a:p>
            <a:pPr marL="0" indent="0">
              <a:buNone/>
            </a:pPr>
            <a:r>
              <a:rPr lang="en-US" sz="1600" dirty="0" smtClean="0"/>
              <a:t>$ </a:t>
            </a:r>
            <a:r>
              <a:rPr lang="en-US" sz="1600" b="1" dirty="0"/>
              <a:t>grid-proxy-</a:t>
            </a:r>
            <a:r>
              <a:rPr lang="en-US" sz="1600" b="1" dirty="0" err="1"/>
              <a:t>init</a:t>
            </a:r>
            <a:r>
              <a:rPr lang="en-US" sz="1600" b="1" dirty="0"/>
              <a:t> -cert </a:t>
            </a:r>
            <a:r>
              <a:rPr lang="en-US" sz="1600" b="1" dirty="0" err="1"/>
              <a:t>usercert.pem</a:t>
            </a:r>
            <a:r>
              <a:rPr lang="en-US" sz="1600" b="1" dirty="0"/>
              <a:t> -key </a:t>
            </a:r>
            <a:r>
              <a:rPr lang="en-US" sz="1600" b="1" dirty="0" err="1"/>
              <a:t>userkey.pem</a:t>
            </a:r>
            <a:r>
              <a:rPr lang="en-US" sz="1600" b="1" dirty="0"/>
              <a:t> -hours 4</a:t>
            </a:r>
          </a:p>
          <a:p>
            <a:pPr marL="0" indent="0">
              <a:buNone/>
            </a:pPr>
            <a:r>
              <a:rPr lang="en-US" sz="1600" dirty="0"/>
              <a:t>Your identity: /DC=org/DC=</a:t>
            </a:r>
            <a:r>
              <a:rPr lang="en-US" sz="1600" dirty="0" err="1"/>
              <a:t>cilogon</a:t>
            </a:r>
            <a:r>
              <a:rPr lang="en-US" sz="1600" dirty="0"/>
              <a:t>/C=US/O=ProtectNetwork/CN=Jim Basney A685</a:t>
            </a:r>
          </a:p>
          <a:p>
            <a:pPr marL="0" indent="0">
              <a:buNone/>
            </a:pPr>
            <a:r>
              <a:rPr lang="en-US" sz="1600" dirty="0"/>
              <a:t>Creating proxy ............................ Done</a:t>
            </a:r>
          </a:p>
          <a:p>
            <a:pPr marL="0" indent="0">
              <a:buNone/>
            </a:pPr>
            <a:r>
              <a:rPr lang="en-US" sz="1600" dirty="0" smtClean="0"/>
              <a:t>$ </a:t>
            </a:r>
            <a:r>
              <a:rPr lang="en-US" sz="1600" b="1" dirty="0" err="1"/>
              <a:t>gsissh</a:t>
            </a:r>
            <a:r>
              <a:rPr lang="en-US" sz="1600" b="1" dirty="0"/>
              <a:t> </a:t>
            </a:r>
            <a:r>
              <a:rPr lang="en-US" sz="1600" b="1" dirty="0" err="1" smtClean="0"/>
              <a:t>citest.example.edu</a:t>
            </a:r>
            <a:endParaRPr lang="en-US" sz="1600" b="1" dirty="0"/>
          </a:p>
          <a:p>
            <a:pPr marL="0" indent="0">
              <a:buNone/>
            </a:pPr>
            <a:r>
              <a:rPr lang="en-US" sz="1600" dirty="0" smtClean="0"/>
              <a:t>[</a:t>
            </a:r>
            <a:r>
              <a:rPr lang="en-US" sz="1600" dirty="0" err="1"/>
              <a:t>jbasney</a:t>
            </a:r>
            <a:r>
              <a:rPr lang="en-US" sz="1600" dirty="0" err="1" smtClean="0"/>
              <a:t>@citest</a:t>
            </a:r>
            <a:r>
              <a:rPr lang="en-US" sz="1600" dirty="0" smtClean="0"/>
              <a:t> </a:t>
            </a:r>
            <a:r>
              <a:rPr lang="en-US" sz="1600" dirty="0"/>
              <a:t>~]$ </a:t>
            </a:r>
          </a:p>
        </p:txBody>
      </p:sp>
    </p:spTree>
    <p:extLst>
      <p:ext uri="{BB962C8B-B14F-4D97-AF65-F5344CB8AC3E}">
        <p14:creationId xmlns:p14="http://schemas.microsoft.com/office/powerpoint/2010/main" val="14800963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 On-Boarding</a:t>
            </a:r>
            <a:endParaRPr lang="en-US" dirty="0"/>
          </a:p>
        </p:txBody>
      </p:sp>
      <p:sp>
        <p:nvSpPr>
          <p:cNvPr id="3" name="Content Placeholder 2"/>
          <p:cNvSpPr>
            <a:spLocks noGrp="1"/>
          </p:cNvSpPr>
          <p:nvPr>
            <p:ph idx="1"/>
          </p:nvPr>
        </p:nvSpPr>
        <p:spPr/>
        <p:txBody>
          <a:bodyPr>
            <a:normAutofit lnSpcReduction="10000"/>
          </a:bodyPr>
          <a:lstStyle/>
          <a:p>
            <a:r>
              <a:rPr lang="en-US" dirty="0" smtClean="0"/>
              <a:t>Goal: Enable successful use of SPs by users from many </a:t>
            </a:r>
            <a:r>
              <a:rPr lang="en-US" dirty="0" err="1" smtClean="0"/>
              <a:t>IdPs</a:t>
            </a:r>
            <a:endParaRPr lang="en-US" dirty="0" smtClean="0"/>
          </a:p>
          <a:p>
            <a:pPr lvl="1"/>
            <a:r>
              <a:rPr lang="en-US" dirty="0" smtClean="0"/>
              <a:t>Particularly difficult for “no contract” SPs (“user-driven” SPs)</a:t>
            </a:r>
          </a:p>
          <a:p>
            <a:r>
              <a:rPr lang="en-US" dirty="0" smtClean="0"/>
              <a:t>Challenge: Attribute release</a:t>
            </a:r>
          </a:p>
          <a:p>
            <a:pPr lvl="1"/>
            <a:r>
              <a:rPr lang="en-US" dirty="0" smtClean="0"/>
              <a:t>Technical solutions: user consent, attribute requirements in metadata, IdP filtering</a:t>
            </a:r>
          </a:p>
          <a:p>
            <a:pPr lvl="1"/>
            <a:r>
              <a:rPr lang="en-US" dirty="0" smtClean="0"/>
              <a:t>Policy: privacy, FERPA, SP trust</a:t>
            </a:r>
          </a:p>
          <a:p>
            <a:pPr lvl="2"/>
            <a:r>
              <a:rPr lang="en-US" dirty="0" smtClean="0"/>
              <a:t>Policies differ for students versus faculty/staff</a:t>
            </a:r>
          </a:p>
          <a:p>
            <a:pPr lvl="2"/>
            <a:r>
              <a:rPr lang="en-US" dirty="0" smtClean="0"/>
              <a:t>Scaling: attribute bundles, default release policies</a:t>
            </a:r>
          </a:p>
          <a:p>
            <a:pPr lvl="2"/>
            <a:endParaRPr lang="en-US" dirty="0"/>
          </a:p>
        </p:txBody>
      </p:sp>
    </p:spTree>
    <p:extLst>
      <p:ext uri="{BB962C8B-B14F-4D97-AF65-F5344CB8AC3E}">
        <p14:creationId xmlns:p14="http://schemas.microsoft.com/office/powerpoint/2010/main" val="4797616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205-terena-ssphp-exception.tiff"/>
          <p:cNvPicPr>
            <a:picLocks noChangeAspect="1"/>
          </p:cNvPicPr>
          <p:nvPr/>
        </p:nvPicPr>
        <p:blipFill rotWithShape="1">
          <a:blip r:embed="rId3">
            <a:extLst>
              <a:ext uri="{28A0092B-C50C-407E-A947-70E740481C1C}">
                <a14:useLocalDpi xmlns:a14="http://schemas.microsoft.com/office/drawing/2010/main" val="0"/>
              </a:ext>
            </a:extLst>
          </a:blip>
          <a:srcRect t="5" b="48472"/>
          <a:stretch/>
        </p:blipFill>
        <p:spPr>
          <a:xfrm>
            <a:off x="211152" y="1890138"/>
            <a:ext cx="6184900" cy="4233672"/>
          </a:xfrm>
          <a:prstGeom prst="rect">
            <a:avLst/>
          </a:prstGeom>
        </p:spPr>
      </p:pic>
      <p:sp>
        <p:nvSpPr>
          <p:cNvPr id="2" name="Title 1"/>
          <p:cNvSpPr>
            <a:spLocks noGrp="1"/>
          </p:cNvSpPr>
          <p:nvPr>
            <p:ph type="title"/>
          </p:nvPr>
        </p:nvSpPr>
        <p:spPr/>
        <p:txBody>
          <a:bodyPr/>
          <a:lstStyle/>
          <a:p>
            <a:r>
              <a:rPr lang="en-US" dirty="0"/>
              <a:t>SP On-Boarding</a:t>
            </a:r>
          </a:p>
        </p:txBody>
      </p:sp>
      <p:pic>
        <p:nvPicPr>
          <p:cNvPr id="4" name="Picture 3" descr="onboarding-fail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831" y="1417638"/>
            <a:ext cx="4752975" cy="4114800"/>
          </a:xfrm>
          <a:prstGeom prst="rect">
            <a:avLst/>
          </a:prstGeom>
        </p:spPr>
      </p:pic>
    </p:spTree>
    <p:extLst>
      <p:ext uri="{BB962C8B-B14F-4D97-AF65-F5344CB8AC3E}">
        <p14:creationId xmlns:p14="http://schemas.microsoft.com/office/powerpoint/2010/main" val="664696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ilogon-testid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78" y="389466"/>
            <a:ext cx="10286315" cy="5905106"/>
          </a:xfrm>
          <a:prstGeom prst="rect">
            <a:avLst/>
          </a:prstGeom>
        </p:spPr>
      </p:pic>
    </p:spTree>
    <p:extLst>
      <p:ext uri="{BB962C8B-B14F-4D97-AF65-F5344CB8AC3E}">
        <p14:creationId xmlns:p14="http://schemas.microsoft.com/office/powerpoint/2010/main" val="22420016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Catch-All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Handling users w/o institutional logins</a:t>
            </a:r>
          </a:p>
          <a:p>
            <a:pPr lvl="1"/>
            <a:r>
              <a:rPr lang="en-US" dirty="0" smtClean="0"/>
              <a:t>Home institution not (yet) in </a:t>
            </a:r>
            <a:r>
              <a:rPr lang="en-US" dirty="0" smtClean="0"/>
              <a:t>InCommon federation</a:t>
            </a:r>
            <a:endParaRPr lang="en-US" dirty="0" smtClean="0"/>
          </a:p>
          <a:p>
            <a:pPr lvl="1"/>
            <a:r>
              <a:rPr lang="en-US" dirty="0" smtClean="0"/>
              <a:t>Home institution not (yet) on-boarded w/ SP</a:t>
            </a:r>
          </a:p>
          <a:p>
            <a:r>
              <a:rPr lang="en-US" dirty="0" smtClean="0"/>
              <a:t>go.teragrid.org</a:t>
            </a:r>
          </a:p>
          <a:p>
            <a:pPr lvl="1"/>
            <a:r>
              <a:rPr lang="en-US" dirty="0" smtClean="0"/>
              <a:t>TeraGrid username/password</a:t>
            </a:r>
          </a:p>
          <a:p>
            <a:r>
              <a:rPr lang="en-US" dirty="0" smtClean="0"/>
              <a:t>cilogon.org</a:t>
            </a:r>
            <a:endParaRPr lang="en-US" dirty="0"/>
          </a:p>
          <a:p>
            <a:pPr lvl="1"/>
            <a:r>
              <a:rPr lang="en-US" dirty="0" smtClean="0"/>
              <a:t>“Request a New Organization” page</a:t>
            </a:r>
          </a:p>
          <a:p>
            <a:pPr lvl="1"/>
            <a:r>
              <a:rPr lang="en-US" dirty="0" smtClean="0"/>
              <a:t>OpenID (Google, PayPal, VeriSign)</a:t>
            </a:r>
          </a:p>
          <a:p>
            <a:pPr lvl="1"/>
            <a:r>
              <a:rPr lang="en-US" dirty="0" smtClean="0"/>
              <a:t>ProtectNetwork</a:t>
            </a:r>
          </a:p>
          <a:p>
            <a:pPr lvl="1"/>
            <a:r>
              <a:rPr lang="en-US" dirty="0" smtClean="0"/>
              <a:t>Project logins (LTER, </a:t>
            </a:r>
            <a:r>
              <a:rPr lang="en-US" dirty="0"/>
              <a:t>LIGO, …</a:t>
            </a:r>
            <a:r>
              <a:rPr lang="en-US" dirty="0" smtClean="0"/>
              <a:t>)</a:t>
            </a:r>
          </a:p>
          <a:p>
            <a:endParaRPr lang="en-US" dirty="0"/>
          </a:p>
        </p:txBody>
      </p:sp>
    </p:spTree>
    <p:extLst>
      <p:ext uri="{BB962C8B-B14F-4D97-AF65-F5344CB8AC3E}">
        <p14:creationId xmlns:p14="http://schemas.microsoft.com/office/powerpoint/2010/main" val="26095438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CILogon: Lessons Learned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InCommon today supports </a:t>
            </a:r>
            <a:r>
              <a:rPr lang="en-US" b="1" dirty="0" smtClean="0"/>
              <a:t>browser</a:t>
            </a:r>
            <a:r>
              <a:rPr lang="en-US" dirty="0" smtClean="0"/>
              <a:t> SSO</a:t>
            </a:r>
          </a:p>
          <a:p>
            <a:pPr lvl="1"/>
            <a:r>
              <a:rPr lang="en-US" dirty="0" smtClean="0"/>
              <a:t>SAML-&gt;X.509 bridges are common for non-web apps (CILogon, TERENA Certificate Service, etc.)</a:t>
            </a:r>
          </a:p>
          <a:p>
            <a:pPr lvl="1"/>
            <a:r>
              <a:rPr lang="en-US" dirty="0" smtClean="0"/>
              <a:t>SAML ECP adopted by ~5 InCommon </a:t>
            </a:r>
            <a:r>
              <a:rPr lang="en-US" dirty="0" err="1" smtClean="0"/>
              <a:t>IdPs</a:t>
            </a:r>
            <a:r>
              <a:rPr lang="en-US" dirty="0" smtClean="0"/>
              <a:t> </a:t>
            </a:r>
            <a:r>
              <a:rPr lang="en-US" dirty="0"/>
              <a:t>so </a:t>
            </a:r>
            <a:r>
              <a:rPr lang="en-US" dirty="0" smtClean="0"/>
              <a:t>far</a:t>
            </a:r>
            <a:br>
              <a:rPr lang="en-US" dirty="0" smtClean="0"/>
            </a:br>
            <a:r>
              <a:rPr lang="en-US" dirty="0" smtClean="0"/>
              <a:t>(</a:t>
            </a:r>
            <a:r>
              <a:rPr lang="en-US" dirty="0"/>
              <a:t>http://</a:t>
            </a:r>
            <a:r>
              <a:rPr lang="en-US" dirty="0" err="1"/>
              <a:t>www.cilogon.org</a:t>
            </a:r>
            <a:r>
              <a:rPr lang="en-US" dirty="0"/>
              <a:t>/</a:t>
            </a:r>
            <a:r>
              <a:rPr lang="en-US" dirty="0" err="1" smtClean="0"/>
              <a:t>ecp</a:t>
            </a:r>
            <a:r>
              <a:rPr lang="en-US" dirty="0" smtClean="0"/>
              <a:t>)</a:t>
            </a:r>
          </a:p>
          <a:p>
            <a:r>
              <a:rPr lang="en-US" dirty="0" smtClean="0"/>
              <a:t>Attribute release is a major challenge today for SPs that want to support many </a:t>
            </a:r>
            <a:r>
              <a:rPr lang="en-US" dirty="0" err="1" smtClean="0"/>
              <a:t>IdPs</a:t>
            </a:r>
            <a:endParaRPr lang="en-US" dirty="0"/>
          </a:p>
          <a:p>
            <a:pPr lvl="1"/>
            <a:r>
              <a:rPr lang="en-US" dirty="0" smtClean="0"/>
              <a:t>New InCommon effort to address this challenge:</a:t>
            </a:r>
            <a:br>
              <a:rPr lang="en-US" dirty="0" smtClean="0"/>
            </a:br>
            <a:r>
              <a:rPr lang="en-US" dirty="0" smtClean="0"/>
              <a:t>https://spaces.internet2.edu/display/</a:t>
            </a:r>
            <a:r>
              <a:rPr lang="en-US" dirty="0" err="1" smtClean="0"/>
              <a:t>InCCollaborate</a:t>
            </a:r>
            <a:r>
              <a:rPr lang="en-US" dirty="0" smtClean="0"/>
              <a:t>/</a:t>
            </a:r>
            <a:r>
              <a:rPr lang="en-US" dirty="0" err="1" smtClean="0"/>
              <a:t>Research+and+Scholarship+Category</a:t>
            </a:r>
            <a:endParaRPr lang="en-US" dirty="0" smtClean="0"/>
          </a:p>
          <a:p>
            <a:r>
              <a:rPr lang="en-US" dirty="0" smtClean="0"/>
              <a:t>Google OpenID is a popular “catch-all” IdP</a:t>
            </a:r>
          </a:p>
          <a:p>
            <a:pPr lvl="1"/>
            <a:r>
              <a:rPr lang="en-US" dirty="0"/>
              <a:t>US ICAM LOA 1 </a:t>
            </a:r>
            <a:r>
              <a:rPr lang="en-US" dirty="0" smtClean="0"/>
              <a:t>certified</a:t>
            </a:r>
            <a:br>
              <a:rPr lang="en-US" dirty="0" smtClean="0"/>
            </a:br>
            <a:r>
              <a:rPr lang="en-US" dirty="0" smtClean="0"/>
              <a:t>(</a:t>
            </a:r>
            <a:r>
              <a:rPr lang="en-US" dirty="0"/>
              <a:t>http://</a:t>
            </a:r>
            <a:r>
              <a:rPr lang="en-US" dirty="0" err="1"/>
              <a:t>openidentityexchange.org</a:t>
            </a:r>
            <a:r>
              <a:rPr lang="en-US" dirty="0"/>
              <a:t>/certified-</a:t>
            </a:r>
            <a:r>
              <a:rPr lang="en-US" dirty="0" smtClean="0"/>
              <a:t>providers)</a:t>
            </a:r>
            <a:endParaRPr lang="en-US" dirty="0"/>
          </a:p>
        </p:txBody>
      </p:sp>
    </p:spTree>
    <p:extLst>
      <p:ext uri="{BB962C8B-B14F-4D97-AF65-F5344CB8AC3E}">
        <p14:creationId xmlns:p14="http://schemas.microsoft.com/office/powerpoint/2010/main" val="13292796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dirty="0" smtClean="0"/>
              <a:t>References</a:t>
            </a:r>
            <a:endParaRPr lang="en-US" dirty="0"/>
          </a:p>
        </p:txBody>
      </p:sp>
      <p:sp>
        <p:nvSpPr>
          <p:cNvPr id="2" name="Content Placeholder 1"/>
          <p:cNvSpPr>
            <a:spLocks noGrp="1"/>
          </p:cNvSpPr>
          <p:nvPr>
            <p:ph idx="1"/>
          </p:nvPr>
        </p:nvSpPr>
        <p:spPr>
          <a:xfrm>
            <a:off x="457199" y="1600200"/>
            <a:ext cx="5783321" cy="4525963"/>
          </a:xfrm>
        </p:spPr>
        <p:txBody>
          <a:bodyPr>
            <a:normAutofit fontScale="85000" lnSpcReduction="10000"/>
          </a:bodyPr>
          <a:lstStyle/>
          <a:p>
            <a:r>
              <a:rPr lang="en-US" dirty="0" smtClean="0"/>
              <a:t>A Roadmap for Using NSF CyberInfrastructure with InCommon</a:t>
            </a:r>
            <a:br>
              <a:rPr lang="en-US" dirty="0" smtClean="0"/>
            </a:br>
            <a:r>
              <a:rPr lang="en-US" sz="2200" dirty="0" smtClean="0"/>
              <a:t>(</a:t>
            </a:r>
            <a:r>
              <a:rPr lang="en-US" sz="2200" dirty="0"/>
              <a:t>http://</a:t>
            </a:r>
            <a:r>
              <a:rPr lang="en-US" sz="2200" dirty="0" err="1" smtClean="0"/>
              <a:t>www.incommon.org</a:t>
            </a:r>
            <a:r>
              <a:rPr lang="en-US" sz="2200" dirty="0"/>
              <a:t>/</a:t>
            </a:r>
            <a:r>
              <a:rPr lang="en-US" sz="2200" dirty="0" err="1" smtClean="0"/>
              <a:t>nsfroadmap</a:t>
            </a:r>
            <a:r>
              <a:rPr lang="en-US" sz="2200" dirty="0" smtClean="0"/>
              <a:t>)</a:t>
            </a:r>
          </a:p>
          <a:p>
            <a:r>
              <a:rPr lang="en-US" dirty="0" smtClean="0"/>
              <a:t>An Analysis of the Benefits and </a:t>
            </a:r>
            <a:r>
              <a:rPr lang="en-US" dirty="0"/>
              <a:t>Risks to LIGO When </a:t>
            </a:r>
            <a:r>
              <a:rPr lang="en-US" dirty="0" smtClean="0"/>
              <a:t>Participating </a:t>
            </a:r>
            <a:r>
              <a:rPr lang="en-US" dirty="0"/>
              <a:t>in Identity </a:t>
            </a:r>
            <a:r>
              <a:rPr lang="en-US" dirty="0" smtClean="0"/>
              <a:t>Federations</a:t>
            </a:r>
            <a:br>
              <a:rPr lang="en-US" dirty="0" smtClean="0"/>
            </a:br>
            <a:r>
              <a:rPr lang="en-US" sz="2200" dirty="0"/>
              <a:t>(http://</a:t>
            </a:r>
            <a:r>
              <a:rPr lang="en-US" sz="2200" dirty="0" err="1"/>
              <a:t>www.google.com</a:t>
            </a:r>
            <a:r>
              <a:rPr lang="en-US" sz="2200" dirty="0"/>
              <a:t>/</a:t>
            </a:r>
            <a:r>
              <a:rPr lang="en-US" sz="2200" dirty="0" err="1" smtClean="0"/>
              <a:t>search</a:t>
            </a:r>
            <a:r>
              <a:rPr lang="en-US" sz="2200" dirty="0" err="1"/>
              <a:t>?</a:t>
            </a:r>
            <a:r>
              <a:rPr lang="en-US" sz="2200" dirty="0" err="1" smtClean="0"/>
              <a:t>q</a:t>
            </a:r>
            <a:r>
              <a:rPr lang="en-US" sz="2200" dirty="0"/>
              <a:t>=</a:t>
            </a:r>
            <a:r>
              <a:rPr lang="en-US" sz="2200" dirty="0" err="1" smtClean="0"/>
              <a:t>LIGOIdentityFederationRiskAnalysis.pdf</a:t>
            </a:r>
            <a:r>
              <a:rPr lang="en-US" sz="2200" dirty="0" smtClean="0"/>
              <a:t>)</a:t>
            </a:r>
          </a:p>
          <a:p>
            <a:r>
              <a:rPr lang="en-US" dirty="0" smtClean="0">
                <a:solidFill>
                  <a:prstClr val="black"/>
                </a:solidFill>
              </a:rPr>
              <a:t>Federated Security Incident</a:t>
            </a:r>
            <a:r>
              <a:rPr lang="en-US" dirty="0">
                <a:solidFill>
                  <a:prstClr val="black"/>
                </a:solidFill>
              </a:rPr>
              <a:t> </a:t>
            </a:r>
            <a:r>
              <a:rPr lang="en-US" dirty="0" smtClean="0">
                <a:solidFill>
                  <a:prstClr val="black"/>
                </a:solidFill>
              </a:rPr>
              <a:t>Response</a:t>
            </a:r>
            <a:r>
              <a:rPr lang="en-US" sz="2200" dirty="0"/>
              <a:t/>
            </a:r>
            <a:br>
              <a:rPr lang="en-US" sz="2200" dirty="0"/>
            </a:br>
            <a:r>
              <a:rPr lang="en-US" sz="2200" dirty="0"/>
              <a:t>(https://spaces.internet2.edu/x/8o6KAQ)</a:t>
            </a:r>
            <a:endParaRPr lang="en-US" dirty="0" smtClean="0">
              <a:solidFill>
                <a:prstClr val="black"/>
              </a:solidFill>
            </a:endParaRPr>
          </a:p>
        </p:txBody>
      </p:sp>
      <p:pic>
        <p:nvPicPr>
          <p:cNvPr id="3" name="Picture 2" descr="InCommonCover.tif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63810" y="1600200"/>
            <a:ext cx="2984602" cy="3742944"/>
          </a:xfrm>
          <a:prstGeom prst="rect">
            <a:avLst/>
          </a:prstGeom>
        </p:spPr>
      </p:pic>
    </p:spTree>
    <p:extLst>
      <p:ext uri="{BB962C8B-B14F-4D97-AF65-F5344CB8AC3E}">
        <p14:creationId xmlns:p14="http://schemas.microsoft.com/office/powerpoint/2010/main" val="7263653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nchor="ctr"/>
          <a:lstStyle/>
          <a:p>
            <a:pPr algn="ctr">
              <a:buNone/>
            </a:pPr>
            <a:r>
              <a:rPr lang="en-US" dirty="0" smtClean="0"/>
              <a:t>For more information:</a:t>
            </a:r>
          </a:p>
          <a:p>
            <a:pPr algn="ctr">
              <a:buNone/>
            </a:pPr>
            <a:endParaRPr lang="en-US" dirty="0" smtClean="0"/>
          </a:p>
          <a:p>
            <a:pPr algn="ctr">
              <a:buNone/>
            </a:pPr>
            <a:r>
              <a:rPr lang="en-US" dirty="0" err="1" smtClean="0"/>
              <a:t>www.cilogon.org</a:t>
            </a:r>
            <a:endParaRPr lang="en-US" dirty="0" smtClean="0"/>
          </a:p>
          <a:p>
            <a:pPr algn="ctr">
              <a:buNone/>
            </a:pPr>
            <a:endParaRPr lang="en-US" dirty="0" smtClean="0"/>
          </a:p>
          <a:p>
            <a:pPr algn="ctr">
              <a:buNone/>
            </a:pPr>
            <a:r>
              <a:rPr lang="en-US" dirty="0" err="1" smtClean="0"/>
              <a:t>info@cilogon.org</a:t>
            </a:r>
            <a:endParaRPr lang="en-US" dirty="0"/>
          </a:p>
        </p:txBody>
      </p:sp>
    </p:spTree>
    <p:extLst>
      <p:ext uri="{BB962C8B-B14F-4D97-AF65-F5344CB8AC3E}">
        <p14:creationId xmlns:p14="http://schemas.microsoft.com/office/powerpoint/2010/main" val="2821968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certificates?</a:t>
            </a:r>
            <a:endParaRPr lang="en-US" dirty="0"/>
          </a:p>
        </p:txBody>
      </p:sp>
      <p:sp>
        <p:nvSpPr>
          <p:cNvPr id="5" name="Content Placeholder 4"/>
          <p:cNvSpPr>
            <a:spLocks noGrp="1"/>
          </p:cNvSpPr>
          <p:nvPr>
            <p:ph idx="1"/>
          </p:nvPr>
        </p:nvSpPr>
        <p:spPr>
          <a:xfrm>
            <a:off x="457200" y="1600200"/>
            <a:ext cx="4114800" cy="4525963"/>
          </a:xfrm>
        </p:spPr>
        <p:txBody>
          <a:bodyPr>
            <a:normAutofit fontScale="92500"/>
          </a:bodyPr>
          <a:lstStyle/>
          <a:p>
            <a:r>
              <a:rPr lang="en-US" dirty="0" smtClean="0"/>
              <a:t>Command-line apps, non-web apps</a:t>
            </a:r>
          </a:p>
          <a:p>
            <a:r>
              <a:rPr lang="en-US" dirty="0" smtClean="0"/>
              <a:t>Multi-stage, unattended batch workflows</a:t>
            </a:r>
          </a:p>
          <a:p>
            <a:r>
              <a:rPr lang="en-US" dirty="0" smtClean="0"/>
              <a:t>Significant worldwide CI investment in PKI</a:t>
            </a:r>
          </a:p>
          <a:p>
            <a:pPr lvl="1"/>
            <a:r>
              <a:rPr lang="en-US" dirty="0" smtClean="0"/>
              <a:t>Software, operations, standards, etc.</a:t>
            </a:r>
            <a:endParaRPr lang="en-US" dirty="0"/>
          </a:p>
        </p:txBody>
      </p:sp>
      <p:pic>
        <p:nvPicPr>
          <p:cNvPr id="4" name="Picture 3" descr="go7.tiff"/>
          <p:cNvPicPr>
            <a:picLocks noChangeAspect="1"/>
          </p:cNvPicPr>
          <p:nvPr/>
        </p:nvPicPr>
        <p:blipFill rotWithShape="1">
          <a:blip r:embed="rId2"/>
          <a:srcRect b="19783"/>
          <a:stretch/>
        </p:blipFill>
        <p:spPr>
          <a:xfrm>
            <a:off x="4572000" y="1600200"/>
            <a:ext cx="4457700" cy="4462272"/>
          </a:xfrm>
          <a:prstGeom prst="rect">
            <a:avLst/>
          </a:prstGeom>
        </p:spPr>
      </p:pic>
    </p:spTree>
    <p:extLst>
      <p:ext uri="{BB962C8B-B14F-4D97-AF65-F5344CB8AC3E}">
        <p14:creationId xmlns:p14="http://schemas.microsoft.com/office/powerpoint/2010/main" val="6153736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nCommon1000ent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3915"/>
            <a:ext cx="8610600" cy="5854700"/>
          </a:xfrm>
          <a:prstGeom prst="rect">
            <a:avLst/>
          </a:prstGeom>
        </p:spPr>
      </p:pic>
      <p:sp>
        <p:nvSpPr>
          <p:cNvPr id="13" name="Rounded Rectangular Callout 12"/>
          <p:cNvSpPr/>
          <p:nvPr/>
        </p:nvSpPr>
        <p:spPr>
          <a:xfrm>
            <a:off x="952443" y="1182462"/>
            <a:ext cx="4094410" cy="1729896"/>
          </a:xfrm>
          <a:prstGeom prst="wedgeRoundRectCallou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t>InCommon is the federation for U.S. research and education, providing higher education and their commercial and non-profit partners with a common trust framework for access to online resources</a:t>
            </a:r>
            <a:r>
              <a:rPr lang="en-US" dirty="0" smtClean="0"/>
              <a:t>.</a:t>
            </a:r>
            <a:endParaRPr lang="en-US" dirty="0"/>
          </a:p>
        </p:txBody>
      </p:sp>
    </p:spTree>
    <p:extLst>
      <p:ext uri="{BB962C8B-B14F-4D97-AF65-F5344CB8AC3E}">
        <p14:creationId xmlns:p14="http://schemas.microsoft.com/office/powerpoint/2010/main" val="18151741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 </a:t>
            </a:r>
            <a:r>
              <a:rPr lang="en-US" dirty="0" err="1" smtClean="0"/>
              <a:t>go.teragrid.org</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Campus login to TeraGrid</a:t>
            </a:r>
          </a:p>
          <a:p>
            <a:r>
              <a:rPr lang="en-US" dirty="0" smtClean="0"/>
              <a:t>35 campus </a:t>
            </a:r>
            <a:r>
              <a:rPr lang="en-US" dirty="0" err="1" smtClean="0"/>
              <a:t>IdPs</a:t>
            </a:r>
            <a:endParaRPr lang="en-US" dirty="0" smtClean="0"/>
          </a:p>
          <a:p>
            <a:r>
              <a:rPr lang="en-US" dirty="0" smtClean="0"/>
              <a:t>Relied on TeraGrid identity vetting</a:t>
            </a:r>
          </a:p>
          <a:p>
            <a:r>
              <a:rPr lang="en-US" dirty="0" smtClean="0"/>
              <a:t>In production since September 2009</a:t>
            </a:r>
          </a:p>
          <a:p>
            <a:r>
              <a:rPr lang="en-US" dirty="0" smtClean="0"/>
              <a:t>1000+ certificates issued to 65+ users</a:t>
            </a:r>
          </a:p>
          <a:p>
            <a:r>
              <a:rPr lang="en-US" dirty="0" smtClean="0"/>
              <a:t>IGTF accredited</a:t>
            </a:r>
          </a:p>
          <a:p>
            <a:r>
              <a:rPr lang="en-US" dirty="0" err="1" smtClean="0"/>
              <a:t>IDtrust</a:t>
            </a:r>
            <a:r>
              <a:rPr lang="en-US" dirty="0" smtClean="0"/>
              <a:t> 2010 paper: </a:t>
            </a:r>
            <a:r>
              <a:rPr lang="en-US" sz="2581" dirty="0" smtClean="0"/>
              <a:t>“Federated Login to TeraGrid”</a:t>
            </a:r>
            <a:br>
              <a:rPr lang="en-US" sz="2581" dirty="0" smtClean="0"/>
            </a:br>
            <a:r>
              <a:rPr lang="en-US" sz="2323" dirty="0" smtClean="0"/>
              <a:t>(http://middleware.internet2.edu/idtrust/2010/)</a:t>
            </a:r>
            <a:endParaRPr lang="en-US" sz="2323" dirty="0"/>
          </a:p>
        </p:txBody>
      </p:sp>
      <p:pic>
        <p:nvPicPr>
          <p:cNvPr id="5" name="Picture 4" descr="go1.tiff"/>
          <p:cNvPicPr>
            <a:picLocks noChangeAspect="1"/>
          </p:cNvPicPr>
          <p:nvPr/>
        </p:nvPicPr>
        <p:blipFill>
          <a:blip r:embed="rId3"/>
          <a:srcRect b="4528"/>
          <a:stretch>
            <a:fillRect/>
          </a:stretch>
        </p:blipFill>
        <p:spPr>
          <a:xfrm>
            <a:off x="4495800" y="3415685"/>
            <a:ext cx="4419600" cy="2891800"/>
          </a:xfrm>
          <a:prstGeom prst="rect">
            <a:avLst/>
          </a:prstGeom>
        </p:spPr>
      </p:pic>
      <p:pic>
        <p:nvPicPr>
          <p:cNvPr id="6" name="Picture 5" descr="TG_current.jpg"/>
          <p:cNvPicPr>
            <a:picLocks noChangeAspect="1"/>
          </p:cNvPicPr>
          <p:nvPr/>
        </p:nvPicPr>
        <p:blipFill>
          <a:blip r:embed="rId4"/>
          <a:srcRect/>
          <a:stretch>
            <a:fillRect/>
          </a:stretch>
        </p:blipFill>
        <p:spPr bwMode="auto">
          <a:xfrm>
            <a:off x="5004816" y="1221125"/>
            <a:ext cx="3681984" cy="2194560"/>
          </a:xfrm>
          <a:prstGeom prst="rect">
            <a:avLst/>
          </a:prstGeom>
          <a:noFill/>
          <a:ln w="9525">
            <a:noFill/>
            <a:miter lim="800000"/>
            <a:headEnd/>
            <a:tailEnd/>
          </a:ln>
        </p:spPr>
      </p:pic>
    </p:spTree>
    <p:extLst>
      <p:ext uri="{BB962C8B-B14F-4D97-AF65-F5344CB8AC3E}">
        <p14:creationId xmlns:p14="http://schemas.microsoft.com/office/powerpoint/2010/main" val="28299289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o4.tiff"/>
          <p:cNvPicPr>
            <a:picLocks noChangeAspect="1"/>
          </p:cNvPicPr>
          <p:nvPr/>
        </p:nvPicPr>
        <p:blipFill>
          <a:blip r:embed="rId3"/>
          <a:stretch>
            <a:fillRect/>
          </a:stretch>
        </p:blipFill>
        <p:spPr>
          <a:xfrm>
            <a:off x="152400" y="1447800"/>
            <a:ext cx="4311650" cy="3429000"/>
          </a:xfrm>
          <a:prstGeom prst="rect">
            <a:avLst/>
          </a:prstGeom>
        </p:spPr>
      </p:pic>
      <p:pic>
        <p:nvPicPr>
          <p:cNvPr id="8" name="Picture 7" descr="go8.tiff"/>
          <p:cNvPicPr>
            <a:picLocks noChangeAspect="1"/>
          </p:cNvPicPr>
          <p:nvPr/>
        </p:nvPicPr>
        <p:blipFill>
          <a:blip r:embed="rId4"/>
          <a:stretch>
            <a:fillRect/>
          </a:stretch>
        </p:blipFill>
        <p:spPr>
          <a:xfrm>
            <a:off x="4572000" y="1447800"/>
            <a:ext cx="4451350" cy="3403600"/>
          </a:xfrm>
          <a:prstGeom prst="rect">
            <a:avLst/>
          </a:prstGeom>
        </p:spPr>
      </p:pic>
      <p:sp>
        <p:nvSpPr>
          <p:cNvPr id="7" name="TextBox 6"/>
          <p:cNvSpPr txBox="1"/>
          <p:nvPr/>
        </p:nvSpPr>
        <p:spPr>
          <a:xfrm>
            <a:off x="3709963" y="5370286"/>
            <a:ext cx="1724075" cy="369332"/>
          </a:xfrm>
          <a:prstGeom prst="rect">
            <a:avLst/>
          </a:prstGeom>
          <a:noFill/>
        </p:spPr>
        <p:txBody>
          <a:bodyPr wrap="none" rtlCol="0">
            <a:spAutoFit/>
          </a:bodyPr>
          <a:lstStyle/>
          <a:p>
            <a:r>
              <a:rPr lang="en-US" dirty="0" smtClean="0"/>
              <a:t>(one-time only)</a:t>
            </a:r>
            <a:endParaRPr lang="en-US" dirty="0"/>
          </a:p>
        </p:txBody>
      </p:sp>
      <p:sp>
        <p:nvSpPr>
          <p:cNvPr id="2" name="Title 1"/>
          <p:cNvSpPr>
            <a:spLocks noGrp="1"/>
          </p:cNvSpPr>
          <p:nvPr>
            <p:ph type="title"/>
          </p:nvPr>
        </p:nvSpPr>
        <p:spPr/>
        <p:txBody>
          <a:bodyPr/>
          <a:lstStyle/>
          <a:p>
            <a:r>
              <a:rPr lang="en-US" dirty="0" smtClean="0"/>
              <a:t>Account Linking</a:t>
            </a:r>
            <a:endParaRPr lang="en-US" dirty="0"/>
          </a:p>
        </p:txBody>
      </p:sp>
    </p:spTree>
    <p:extLst>
      <p:ext uri="{BB962C8B-B14F-4D97-AF65-F5344CB8AC3E}">
        <p14:creationId xmlns:p14="http://schemas.microsoft.com/office/powerpoint/2010/main" val="4980455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CILogon Service (https://cilogon.org)</a:t>
            </a:r>
            <a:endParaRPr lang="en-US" sz="3600" dirty="0"/>
          </a:p>
        </p:txBody>
      </p:sp>
      <p:sp>
        <p:nvSpPr>
          <p:cNvPr id="6" name="Content Placeholder 5"/>
          <p:cNvSpPr>
            <a:spLocks noGrp="1"/>
          </p:cNvSpPr>
          <p:nvPr>
            <p:ph idx="1"/>
          </p:nvPr>
        </p:nvSpPr>
        <p:spPr>
          <a:xfrm>
            <a:off x="457200" y="1600201"/>
            <a:ext cx="4191000" cy="3594873"/>
          </a:xfrm>
        </p:spPr>
        <p:txBody>
          <a:bodyPr>
            <a:normAutofit fontScale="70000" lnSpcReduction="20000"/>
          </a:bodyPr>
          <a:lstStyle/>
          <a:p>
            <a:r>
              <a:rPr lang="en-US" smtClean="0"/>
              <a:t>No </a:t>
            </a:r>
            <a:r>
              <a:rPr lang="en-US" dirty="0" smtClean="0"/>
              <a:t>TeraGrid account required</a:t>
            </a:r>
          </a:p>
          <a:p>
            <a:r>
              <a:rPr lang="en-US" smtClean="0"/>
              <a:t>Supports InCommon and OpenID authentication</a:t>
            </a:r>
          </a:p>
          <a:p>
            <a:r>
              <a:rPr lang="en-US" smtClean="0"/>
              <a:t>Delivers </a:t>
            </a:r>
            <a:r>
              <a:rPr lang="en-US" dirty="0" smtClean="0"/>
              <a:t>certificates to desktop, browser, </a:t>
            </a:r>
            <a:r>
              <a:rPr lang="en-US" smtClean="0"/>
              <a:t>and portals</a:t>
            </a:r>
          </a:p>
          <a:p>
            <a:r>
              <a:rPr lang="en-US" smtClean="0"/>
              <a:t>Available </a:t>
            </a:r>
            <a:r>
              <a:rPr lang="en-US" dirty="0" smtClean="0"/>
              <a:t>certificate lifetimes: </a:t>
            </a:r>
            <a:br>
              <a:rPr lang="en-US" dirty="0" smtClean="0"/>
            </a:br>
            <a:r>
              <a:rPr lang="en-US" dirty="0" smtClean="0"/>
              <a:t>from 1 hour to </a:t>
            </a:r>
            <a:r>
              <a:rPr lang="en-US" smtClean="0"/>
              <a:t>13 months</a:t>
            </a:r>
          </a:p>
          <a:p>
            <a:r>
              <a:rPr lang="en-US" smtClean="0"/>
              <a:t>Supports close integration with CI projects</a:t>
            </a:r>
          </a:p>
          <a:p>
            <a:r>
              <a:rPr lang="en-US" smtClean="0"/>
              <a:t>Available now!</a:t>
            </a:r>
          </a:p>
          <a:p>
            <a:r>
              <a:rPr lang="en-US" smtClean="0"/>
              <a:t>FAQ: www.cilogon.org/faq</a:t>
            </a:r>
            <a:endParaRPr lang="en-US" dirty="0" smtClean="0"/>
          </a:p>
        </p:txBody>
      </p:sp>
      <p:pic>
        <p:nvPicPr>
          <p:cNvPr id="8" name="Picture 7" descr="cilogon.org-20101022.tiff"/>
          <p:cNvPicPr>
            <a:picLocks noChangeAspect="1"/>
          </p:cNvPicPr>
          <p:nvPr/>
        </p:nvPicPr>
        <p:blipFill>
          <a:blip r:embed="rId2"/>
          <a:srcRect b="3194"/>
          <a:stretch>
            <a:fillRect/>
          </a:stretch>
        </p:blipFill>
        <p:spPr>
          <a:xfrm>
            <a:off x="4750430" y="1600201"/>
            <a:ext cx="4079875" cy="3463939"/>
          </a:xfrm>
          <a:prstGeom prst="rect">
            <a:avLst/>
          </a:prstGeom>
        </p:spPr>
      </p:pic>
    </p:spTree>
    <p:extLst>
      <p:ext uri="{BB962C8B-B14F-4D97-AF65-F5344CB8AC3E}">
        <p14:creationId xmlns:p14="http://schemas.microsoft.com/office/powerpoint/2010/main" val="40801600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CILogon Portal Delegation</a:t>
            </a:r>
            <a:endParaRPr lang="en-US" dirty="0"/>
          </a:p>
        </p:txBody>
      </p:sp>
      <p:sp>
        <p:nvSpPr>
          <p:cNvPr id="6" name="Content Placeholder 5"/>
          <p:cNvSpPr>
            <a:spLocks noGrp="1"/>
          </p:cNvSpPr>
          <p:nvPr>
            <p:ph idx="1"/>
          </p:nvPr>
        </p:nvSpPr>
        <p:spPr>
          <a:xfrm>
            <a:off x="457199" y="1600201"/>
            <a:ext cx="5059898" cy="3053452"/>
          </a:xfrm>
        </p:spPr>
        <p:txBody>
          <a:bodyPr>
            <a:normAutofit fontScale="70000" lnSpcReduction="20000"/>
          </a:bodyPr>
          <a:lstStyle/>
          <a:p>
            <a:r>
              <a:rPr lang="en-US" dirty="0" smtClean="0"/>
              <a:t>Grid Portals and Science Gateways provide web interfaces to CI</a:t>
            </a:r>
          </a:p>
          <a:p>
            <a:pPr lvl="1"/>
            <a:r>
              <a:rPr lang="en-US" dirty="0" smtClean="0"/>
              <a:t>Portals/Gateways need certificates to access CI on researchers’ behalf</a:t>
            </a:r>
          </a:p>
          <a:p>
            <a:r>
              <a:rPr lang="en-US" dirty="0" smtClean="0"/>
              <a:t>CILogon Delegation Service allows researchers to approve certificate issuance to portals (via </a:t>
            </a:r>
            <a:r>
              <a:rPr lang="en-US" b="1" dirty="0" smtClean="0"/>
              <a:t>OAuth</a:t>
            </a:r>
            <a:r>
              <a:rPr lang="en-US" dirty="0" smtClean="0"/>
              <a:t>)</a:t>
            </a:r>
          </a:p>
          <a:p>
            <a:r>
              <a:rPr lang="en-US" dirty="0" err="1" smtClean="0"/>
              <a:t>www.cilogon.org</a:t>
            </a:r>
            <a:r>
              <a:rPr lang="en-US" dirty="0"/>
              <a:t>/portal-delegation</a:t>
            </a:r>
            <a:endParaRPr lang="en-US" dirty="0" smtClean="0"/>
          </a:p>
        </p:txBody>
      </p:sp>
      <p:pic>
        <p:nvPicPr>
          <p:cNvPr id="2" name="Picture 1" descr="20101029-cilogon-deleg2.tiff"/>
          <p:cNvPicPr>
            <a:picLocks noChangeAspect="1"/>
          </p:cNvPicPr>
          <p:nvPr/>
        </p:nvPicPr>
        <p:blipFill rotWithShape="1">
          <a:blip r:embed="rId2">
            <a:extLst>
              <a:ext uri="{28A0092B-C50C-407E-A947-70E740481C1C}">
                <a14:useLocalDpi xmlns:a14="http://schemas.microsoft.com/office/drawing/2010/main" val="0"/>
              </a:ext>
            </a:extLst>
          </a:blip>
          <a:srcRect t="-3" b="11772"/>
          <a:stretch/>
        </p:blipFill>
        <p:spPr>
          <a:xfrm>
            <a:off x="2118577" y="4116717"/>
            <a:ext cx="3398520" cy="2048256"/>
          </a:xfrm>
          <a:prstGeom prst="rect">
            <a:avLst/>
          </a:prstGeom>
        </p:spPr>
      </p:pic>
      <p:sp>
        <p:nvSpPr>
          <p:cNvPr id="4" name="Oval 3"/>
          <p:cNvSpPr/>
          <p:nvPr/>
        </p:nvSpPr>
        <p:spPr>
          <a:xfrm>
            <a:off x="6466669" y="1512296"/>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Web Browser</a:t>
            </a:r>
            <a:endParaRPr lang="en-US" sz="1200" dirty="0"/>
          </a:p>
        </p:txBody>
      </p:sp>
      <p:sp>
        <p:nvSpPr>
          <p:cNvPr id="7" name="Oval 6"/>
          <p:cNvSpPr/>
          <p:nvPr/>
        </p:nvSpPr>
        <p:spPr>
          <a:xfrm>
            <a:off x="5287439" y="301179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CILogon</a:t>
            </a:r>
            <a:endParaRPr lang="en-US" sz="1200" dirty="0"/>
          </a:p>
        </p:txBody>
      </p:sp>
      <p:sp>
        <p:nvSpPr>
          <p:cNvPr id="8" name="Oval 7"/>
          <p:cNvSpPr/>
          <p:nvPr/>
        </p:nvSpPr>
        <p:spPr>
          <a:xfrm>
            <a:off x="7578965" y="301202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Portal</a:t>
            </a:r>
            <a:endParaRPr lang="en-US" sz="1200" dirty="0"/>
          </a:p>
        </p:txBody>
      </p:sp>
      <p:sp>
        <p:nvSpPr>
          <p:cNvPr id="9" name="Cloud 8"/>
          <p:cNvSpPr/>
          <p:nvPr/>
        </p:nvSpPr>
        <p:spPr>
          <a:xfrm>
            <a:off x="7381069" y="4653653"/>
            <a:ext cx="1364384" cy="13645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CI</a:t>
            </a:r>
            <a:endParaRPr lang="en-US" dirty="0"/>
          </a:p>
        </p:txBody>
      </p:sp>
      <p:cxnSp>
        <p:nvCxnSpPr>
          <p:cNvPr id="11" name="Straight Arrow Connector 10"/>
          <p:cNvCxnSpPr>
            <a:stCxn id="8" idx="4"/>
            <a:endCxn id="9" idx="3"/>
          </p:cNvCxnSpPr>
          <p:nvPr/>
        </p:nvCxnSpPr>
        <p:spPr>
          <a:xfrm>
            <a:off x="8036165" y="3926428"/>
            <a:ext cx="27096" cy="805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399648" y="4116717"/>
            <a:ext cx="663613" cy="276999"/>
          </a:xfrm>
          <a:prstGeom prst="rect">
            <a:avLst/>
          </a:prstGeom>
          <a:noFill/>
        </p:spPr>
        <p:txBody>
          <a:bodyPr wrap="none" rtlCol="0">
            <a:spAutoFit/>
          </a:bodyPr>
          <a:lstStyle/>
          <a:p>
            <a:pPr algn="ctr"/>
            <a:r>
              <a:rPr lang="en-US" sz="1200" dirty="0" smtClean="0"/>
              <a:t>access</a:t>
            </a:r>
            <a:endParaRPr lang="en-US" sz="1200" dirty="0"/>
          </a:p>
        </p:txBody>
      </p:sp>
      <p:cxnSp>
        <p:nvCxnSpPr>
          <p:cNvPr id="18" name="Straight Arrow Connector 17"/>
          <p:cNvCxnSpPr>
            <a:stCxn id="8" idx="2"/>
            <a:endCxn id="7" idx="6"/>
          </p:cNvCxnSpPr>
          <p:nvPr/>
        </p:nvCxnSpPr>
        <p:spPr>
          <a:xfrm flipH="1" flipV="1">
            <a:off x="6201839" y="3468992"/>
            <a:ext cx="1377126" cy="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4" idx="3"/>
            <a:endCxn id="7" idx="7"/>
          </p:cNvCxnSpPr>
          <p:nvPr/>
        </p:nvCxnSpPr>
        <p:spPr>
          <a:xfrm flipH="1">
            <a:off x="6067928" y="2292785"/>
            <a:ext cx="532652" cy="852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4" idx="5"/>
            <a:endCxn id="8" idx="1"/>
          </p:cNvCxnSpPr>
          <p:nvPr/>
        </p:nvCxnSpPr>
        <p:spPr>
          <a:xfrm>
            <a:off x="7247158" y="2292785"/>
            <a:ext cx="465718" cy="8531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66669" y="3469228"/>
            <a:ext cx="843200" cy="461665"/>
          </a:xfrm>
          <a:prstGeom prst="rect">
            <a:avLst/>
          </a:prstGeom>
          <a:noFill/>
        </p:spPr>
        <p:txBody>
          <a:bodyPr wrap="none" rtlCol="0">
            <a:spAutoFit/>
          </a:bodyPr>
          <a:lstStyle/>
          <a:p>
            <a:pPr algn="ctr"/>
            <a:r>
              <a:rPr lang="en-US" sz="1200" dirty="0" smtClean="0"/>
              <a:t>request</a:t>
            </a:r>
            <a:br>
              <a:rPr lang="en-US" sz="1200" dirty="0" smtClean="0"/>
            </a:br>
            <a:r>
              <a:rPr lang="en-US" sz="1200" dirty="0" smtClean="0"/>
              <a:t>certificate</a:t>
            </a:r>
            <a:endParaRPr lang="en-US" sz="1200" dirty="0"/>
          </a:p>
        </p:txBody>
      </p:sp>
      <p:sp>
        <p:nvSpPr>
          <p:cNvPr id="46" name="TextBox 45"/>
          <p:cNvSpPr txBox="1"/>
          <p:nvPr/>
        </p:nvSpPr>
        <p:spPr>
          <a:xfrm>
            <a:off x="5455432" y="2207329"/>
            <a:ext cx="1023162" cy="646331"/>
          </a:xfrm>
          <a:prstGeom prst="rect">
            <a:avLst/>
          </a:prstGeom>
          <a:noFill/>
        </p:spPr>
        <p:txBody>
          <a:bodyPr wrap="none" rtlCol="0">
            <a:spAutoFit/>
          </a:bodyPr>
          <a:lstStyle/>
          <a:p>
            <a:pPr algn="ctr"/>
            <a:r>
              <a:rPr lang="en-US" sz="1200" dirty="0"/>
              <a:t>a</a:t>
            </a:r>
            <a:r>
              <a:rPr lang="en-US" sz="1200" dirty="0" smtClean="0"/>
              <a:t>uthenticate</a:t>
            </a:r>
            <a:br>
              <a:rPr lang="en-US" sz="1200" dirty="0" smtClean="0"/>
            </a:br>
            <a:r>
              <a:rPr lang="en-US" sz="1200" dirty="0" smtClean="0"/>
              <a:t>&amp;</a:t>
            </a:r>
            <a:br>
              <a:rPr lang="en-US" sz="1200" dirty="0" smtClean="0"/>
            </a:br>
            <a:r>
              <a:rPr lang="en-US" sz="1200" dirty="0" smtClean="0"/>
              <a:t>approve</a:t>
            </a:r>
            <a:endParaRPr lang="en-US" sz="1200" dirty="0"/>
          </a:p>
        </p:txBody>
      </p:sp>
      <p:sp>
        <p:nvSpPr>
          <p:cNvPr id="51" name="TextBox 50"/>
          <p:cNvSpPr txBox="1"/>
          <p:nvPr/>
        </p:nvSpPr>
        <p:spPr>
          <a:xfrm>
            <a:off x="7478501" y="2471619"/>
            <a:ext cx="663613" cy="276999"/>
          </a:xfrm>
          <a:prstGeom prst="rect">
            <a:avLst/>
          </a:prstGeom>
          <a:noFill/>
        </p:spPr>
        <p:txBody>
          <a:bodyPr wrap="none" rtlCol="0">
            <a:spAutoFit/>
          </a:bodyPr>
          <a:lstStyle/>
          <a:p>
            <a:pPr algn="ctr"/>
            <a:r>
              <a:rPr lang="en-US" sz="1200" dirty="0" smtClean="0"/>
              <a:t>access</a:t>
            </a:r>
            <a:endParaRPr lang="en-US" sz="1200" dirty="0"/>
          </a:p>
        </p:txBody>
      </p:sp>
    </p:spTree>
    <p:extLst>
      <p:ext uri="{BB962C8B-B14F-4D97-AF65-F5344CB8AC3E}">
        <p14:creationId xmlns:p14="http://schemas.microsoft.com/office/powerpoint/2010/main" val="23147548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10924-cilogon-ooi.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1175" y="887721"/>
            <a:ext cx="8121650" cy="4940300"/>
          </a:xfrm>
          <a:prstGeom prst="rect">
            <a:avLst/>
          </a:prstGeom>
        </p:spPr>
      </p:pic>
      <p:sp>
        <p:nvSpPr>
          <p:cNvPr id="7" name="Oval 6"/>
          <p:cNvSpPr/>
          <p:nvPr/>
        </p:nvSpPr>
        <p:spPr>
          <a:xfrm>
            <a:off x="6845300" y="1319521"/>
            <a:ext cx="4826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6248400" y="1344921"/>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57200" y="201923"/>
            <a:ext cx="8229600" cy="637644"/>
          </a:xfrm>
        </p:spPr>
        <p:txBody>
          <a:bodyPr>
            <a:normAutofit fontScale="90000"/>
          </a:bodyPr>
          <a:lstStyle/>
          <a:p>
            <a:r>
              <a:rPr lang="en-US" dirty="0" smtClean="0"/>
              <a:t>Integration Example: OOI</a:t>
            </a:r>
            <a:endParaRPr lang="en-US" dirty="0"/>
          </a:p>
        </p:txBody>
      </p:sp>
    </p:spTree>
    <p:extLst>
      <p:ext uri="{BB962C8B-B14F-4D97-AF65-F5344CB8AC3E}">
        <p14:creationId xmlns:p14="http://schemas.microsoft.com/office/powerpoint/2010/main" val="34028535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434</TotalTime>
  <Words>1037</Words>
  <Application>Microsoft Macintosh PowerPoint</Application>
  <PresentationFormat>On-screen Show (4:3)</PresentationFormat>
  <Paragraphs>154</Paragraphs>
  <Slides>28</Slides>
  <Notes>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CILogon</vt:lpstr>
      <vt:lpstr>CILogon Project Goal</vt:lpstr>
      <vt:lpstr>Why certificates?</vt:lpstr>
      <vt:lpstr>PowerPoint Presentation</vt:lpstr>
      <vt:lpstr>Prior Work: go.teragrid.org</vt:lpstr>
      <vt:lpstr>Account Linking</vt:lpstr>
      <vt:lpstr>CILogon Service (https://cilogon.org)</vt:lpstr>
      <vt:lpstr>CILogon Portal Delegation</vt:lpstr>
      <vt:lpstr>Integration Example: OOI</vt:lpstr>
      <vt:lpstr>PowerPoint Presentation</vt:lpstr>
      <vt:lpstr>PowerPoint Presentation</vt:lpstr>
      <vt:lpstr>PowerPoint Presentation</vt:lpstr>
      <vt:lpstr>PowerPoint Presentation</vt:lpstr>
      <vt:lpstr>PowerPoint Presentation</vt:lpstr>
      <vt:lpstr>PowerPoint Presentation</vt:lpstr>
      <vt:lpstr>More Integration Examples</vt:lpstr>
      <vt:lpstr>Challenges</vt:lpstr>
      <vt:lpstr>Levels of Assurance</vt:lpstr>
      <vt:lpstr>CILogon and IGTF</vt:lpstr>
      <vt:lpstr>Support for Non-Browser Apps</vt:lpstr>
      <vt:lpstr>ECP Example</vt:lpstr>
      <vt:lpstr>SP On-Boarding</vt:lpstr>
      <vt:lpstr>SP On-Boarding</vt:lpstr>
      <vt:lpstr>PowerPoint Presentation</vt:lpstr>
      <vt:lpstr>User Catch-All</vt:lpstr>
      <vt:lpstr>CILogon: Lessons Learned</vt:lpstr>
      <vt:lpstr>References</vt:lpstr>
      <vt:lpstr>Thanks</vt:lpstr>
    </vt:vector>
  </TitlesOfParts>
  <Company>University of Illinois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CILogon</dc:title>
  <dc:creator>Jim Basney</dc:creator>
  <cp:lastModifiedBy>Jim Basney</cp:lastModifiedBy>
  <cp:revision>19</cp:revision>
  <dcterms:created xsi:type="dcterms:W3CDTF">2010-10-20T15:14:46Z</dcterms:created>
  <dcterms:modified xsi:type="dcterms:W3CDTF">2012-05-17T17:01:33Z</dcterms:modified>
</cp:coreProperties>
</file>